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3.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notesSlides/notesSlide5.xml" ContentType="application/vnd.openxmlformats-officedocument.presentationml.notesSlide+xml"/>
  <Override PartName="/ppt/slideLayouts/slideLayout6.xml" ContentType="application/vnd.openxmlformats-officedocument.presentationml.slideLayout+xml"/>
  <Override PartName="/ppt/notesSlides/notesSlide6.xml" ContentType="application/vnd.openxmlformats-officedocument.presentationml.notesSlide+xml"/>
  <Override PartName="/ppt/notesSlides/notesSlide4.xml" ContentType="application/vnd.openxmlformats-officedocument.presentationml.notesSlide+xml"/>
  <Override PartName="/ppt/slideLayouts/slideLayout8.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notesSlides/notesSlide7.xml" ContentType="application/vnd.openxmlformats-officedocument.presentationml.notesSlide+xml"/>
  <Override PartName="/ppt/slideLayouts/slideLayout4.xml" ContentType="application/vnd.openxmlformats-officedocument.presentationml.slideLayout+xml"/>
  <Override PartName="/ppt/notesSlides/notesSlide14.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13.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handoutMasters/handoutMaster1.xml" ContentType="application/vnd.openxmlformats-officedocument.presentationml.handoutMaster+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ppt/tags/tag1.xml" ContentType="application/vnd.openxmlformats-officedocument.presentationml.tag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73" r:id="rId1"/>
  </p:sldMasterIdLst>
  <p:notesMasterIdLst>
    <p:notesMasterId r:id="rId25"/>
  </p:notesMasterIdLst>
  <p:handoutMasterIdLst>
    <p:handoutMasterId r:id="rId26"/>
  </p:handoutMasterIdLst>
  <p:sldIdLst>
    <p:sldId id="488" r:id="rId2"/>
    <p:sldId id="408" r:id="rId3"/>
    <p:sldId id="490" r:id="rId4"/>
    <p:sldId id="479" r:id="rId5"/>
    <p:sldId id="480" r:id="rId6"/>
    <p:sldId id="491" r:id="rId7"/>
    <p:sldId id="492" r:id="rId8"/>
    <p:sldId id="477" r:id="rId9"/>
    <p:sldId id="431" r:id="rId10"/>
    <p:sldId id="433" r:id="rId11"/>
    <p:sldId id="435" r:id="rId12"/>
    <p:sldId id="438" r:id="rId13"/>
    <p:sldId id="440" r:id="rId14"/>
    <p:sldId id="481" r:id="rId15"/>
    <p:sldId id="334" r:id="rId16"/>
    <p:sldId id="482" r:id="rId17"/>
    <p:sldId id="493" r:id="rId18"/>
    <p:sldId id="483" r:id="rId19"/>
    <p:sldId id="484" r:id="rId20"/>
    <p:sldId id="485" r:id="rId21"/>
    <p:sldId id="486" r:id="rId22"/>
    <p:sldId id="456" r:id="rId23"/>
    <p:sldId id="457" r:id="rId24"/>
  </p:sldIdLst>
  <p:sldSz cx="9144000" cy="6858000" type="screen4x3"/>
  <p:notesSz cx="6858000" cy="9296400"/>
  <p:custDataLst>
    <p:tags r:id="rId27"/>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99CCFF"/>
    <a:srgbClr val="CCECFF"/>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61" autoAdjust="0"/>
    <p:restoredTop sz="76000" autoAdjust="0"/>
  </p:normalViewPr>
  <p:slideViewPr>
    <p:cSldViewPr>
      <p:cViewPr varScale="1">
        <p:scale>
          <a:sx n="65" d="100"/>
          <a:sy n="65" d="100"/>
        </p:scale>
        <p:origin x="1373" y="58"/>
      </p:cViewPr>
      <p:guideLst>
        <p:guide orient="horz" pos="2160"/>
        <p:guide pos="2880"/>
      </p:guideLst>
    </p:cSldViewPr>
  </p:slideViewPr>
  <p:outlineViewPr>
    <p:cViewPr>
      <p:scale>
        <a:sx n="33" d="100"/>
        <a:sy n="33" d="100"/>
      </p:scale>
      <p:origin x="0" y="2419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1"/>
            <a:ext cx="2971592" cy="464980"/>
          </a:xfrm>
          <a:prstGeom prst="rect">
            <a:avLst/>
          </a:prstGeom>
          <a:noFill/>
          <a:ln>
            <a:noFill/>
          </a:ln>
          <a:effectLst/>
          <a:extLst/>
        </p:spPr>
        <p:txBody>
          <a:bodyPr vert="horz" wrap="square" lIns="89885" tIns="44944" rIns="89885" bIns="44944" numCol="1" anchor="t" anchorCtr="0" compatLnSpc="1">
            <a:prstTxWarp prst="textNoShape">
              <a:avLst/>
            </a:prstTxWarp>
          </a:bodyPr>
          <a:lstStyle>
            <a:lvl1pPr defTabSz="897440">
              <a:defRPr sz="1200">
                <a:latin typeface="Arial" charset="0"/>
              </a:defRPr>
            </a:lvl1pPr>
          </a:lstStyle>
          <a:p>
            <a:pPr>
              <a:defRPr/>
            </a:pPr>
            <a:endParaRPr lang="en-US"/>
          </a:p>
        </p:txBody>
      </p:sp>
      <p:sp>
        <p:nvSpPr>
          <p:cNvPr id="62467" name="Rectangle 3"/>
          <p:cNvSpPr>
            <a:spLocks noGrp="1" noChangeArrowheads="1"/>
          </p:cNvSpPr>
          <p:nvPr>
            <p:ph type="dt" sz="quarter" idx="1"/>
          </p:nvPr>
        </p:nvSpPr>
        <p:spPr bwMode="auto">
          <a:xfrm>
            <a:off x="3884842" y="1"/>
            <a:ext cx="2971592" cy="464980"/>
          </a:xfrm>
          <a:prstGeom prst="rect">
            <a:avLst/>
          </a:prstGeom>
          <a:noFill/>
          <a:ln>
            <a:noFill/>
          </a:ln>
          <a:effectLst/>
          <a:extLst/>
        </p:spPr>
        <p:txBody>
          <a:bodyPr vert="horz" wrap="square" lIns="89885" tIns="44944" rIns="89885" bIns="44944" numCol="1" anchor="t" anchorCtr="0" compatLnSpc="1">
            <a:prstTxWarp prst="textNoShape">
              <a:avLst/>
            </a:prstTxWarp>
          </a:bodyPr>
          <a:lstStyle>
            <a:lvl1pPr algn="r" defTabSz="897440">
              <a:defRPr sz="1200">
                <a:latin typeface="Arial" charset="0"/>
              </a:defRPr>
            </a:lvl1pPr>
          </a:lstStyle>
          <a:p>
            <a:pPr>
              <a:defRPr/>
            </a:pPr>
            <a:endParaRPr lang="en-US"/>
          </a:p>
        </p:txBody>
      </p:sp>
      <p:sp>
        <p:nvSpPr>
          <p:cNvPr id="62468" name="Rectangle 4"/>
          <p:cNvSpPr>
            <a:spLocks noGrp="1" noChangeArrowheads="1"/>
          </p:cNvSpPr>
          <p:nvPr>
            <p:ph type="ftr" sz="quarter" idx="2"/>
          </p:nvPr>
        </p:nvSpPr>
        <p:spPr bwMode="auto">
          <a:xfrm>
            <a:off x="0" y="8829823"/>
            <a:ext cx="2971592" cy="464980"/>
          </a:xfrm>
          <a:prstGeom prst="rect">
            <a:avLst/>
          </a:prstGeom>
          <a:noFill/>
          <a:ln>
            <a:noFill/>
          </a:ln>
          <a:effectLst/>
          <a:extLst/>
        </p:spPr>
        <p:txBody>
          <a:bodyPr vert="horz" wrap="square" lIns="89885" tIns="44944" rIns="89885" bIns="44944" numCol="1" anchor="b" anchorCtr="0" compatLnSpc="1">
            <a:prstTxWarp prst="textNoShape">
              <a:avLst/>
            </a:prstTxWarp>
          </a:bodyPr>
          <a:lstStyle>
            <a:lvl1pPr defTabSz="897440">
              <a:defRPr sz="1200">
                <a:latin typeface="Arial" charset="0"/>
              </a:defRPr>
            </a:lvl1pPr>
          </a:lstStyle>
          <a:p>
            <a:pPr>
              <a:defRPr/>
            </a:pPr>
            <a:endParaRPr lang="en-US"/>
          </a:p>
        </p:txBody>
      </p:sp>
      <p:sp>
        <p:nvSpPr>
          <p:cNvPr id="62469" name="Rectangle 5"/>
          <p:cNvSpPr>
            <a:spLocks noGrp="1" noChangeArrowheads="1"/>
          </p:cNvSpPr>
          <p:nvPr>
            <p:ph type="sldNum" sz="quarter" idx="3"/>
          </p:nvPr>
        </p:nvSpPr>
        <p:spPr bwMode="auto">
          <a:xfrm>
            <a:off x="3884842" y="8829823"/>
            <a:ext cx="2971592" cy="464980"/>
          </a:xfrm>
          <a:prstGeom prst="rect">
            <a:avLst/>
          </a:prstGeom>
          <a:noFill/>
          <a:ln>
            <a:noFill/>
          </a:ln>
          <a:effectLst/>
          <a:extLst/>
        </p:spPr>
        <p:txBody>
          <a:bodyPr vert="horz" wrap="square" lIns="89885" tIns="44944" rIns="89885" bIns="44944" numCol="1" anchor="b" anchorCtr="0" compatLnSpc="1">
            <a:prstTxWarp prst="textNoShape">
              <a:avLst/>
            </a:prstTxWarp>
          </a:bodyPr>
          <a:lstStyle>
            <a:lvl1pPr algn="r" defTabSz="897440">
              <a:defRPr sz="1200">
                <a:latin typeface="Arial" charset="0"/>
              </a:defRPr>
            </a:lvl1pPr>
          </a:lstStyle>
          <a:p>
            <a:pPr>
              <a:defRPr/>
            </a:pPr>
            <a:fld id="{4BA38305-8249-432C-94F8-6CD286F55308}" type="slidenum">
              <a:rPr lang="en-US"/>
              <a:pPr>
                <a:defRPr/>
              </a:pPr>
              <a:t>‹#›</a:t>
            </a:fld>
            <a:endParaRPr lang="en-US" dirty="0"/>
          </a:p>
        </p:txBody>
      </p:sp>
    </p:spTree>
    <p:extLst>
      <p:ext uri="{BB962C8B-B14F-4D97-AF65-F5344CB8AC3E}">
        <p14:creationId xmlns:p14="http://schemas.microsoft.com/office/powerpoint/2010/main" val="31254049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1"/>
            <a:ext cx="2971592" cy="464980"/>
          </a:xfrm>
          <a:prstGeom prst="rect">
            <a:avLst/>
          </a:prstGeom>
          <a:noFill/>
          <a:ln>
            <a:noFill/>
          </a:ln>
          <a:effectLst/>
          <a:extLst/>
        </p:spPr>
        <p:txBody>
          <a:bodyPr vert="horz" wrap="square" lIns="89885" tIns="44944" rIns="89885" bIns="44944" numCol="1" anchor="t" anchorCtr="0" compatLnSpc="1">
            <a:prstTxWarp prst="textNoShape">
              <a:avLst/>
            </a:prstTxWarp>
          </a:bodyPr>
          <a:lstStyle>
            <a:lvl1pPr defTabSz="897440">
              <a:defRPr sz="1200">
                <a:latin typeface="Arial" charset="0"/>
              </a:defRPr>
            </a:lvl1pPr>
          </a:lstStyle>
          <a:p>
            <a:pPr>
              <a:defRPr/>
            </a:pPr>
            <a:endParaRPr lang="en-US"/>
          </a:p>
        </p:txBody>
      </p:sp>
      <p:sp>
        <p:nvSpPr>
          <p:cNvPr id="12291" name="Rectangle 3"/>
          <p:cNvSpPr>
            <a:spLocks noGrp="1" noChangeArrowheads="1"/>
          </p:cNvSpPr>
          <p:nvPr>
            <p:ph type="dt" idx="1"/>
          </p:nvPr>
        </p:nvSpPr>
        <p:spPr bwMode="auto">
          <a:xfrm>
            <a:off x="3884842" y="1"/>
            <a:ext cx="2971592" cy="464980"/>
          </a:xfrm>
          <a:prstGeom prst="rect">
            <a:avLst/>
          </a:prstGeom>
          <a:noFill/>
          <a:ln>
            <a:noFill/>
          </a:ln>
          <a:effectLst/>
          <a:extLst/>
        </p:spPr>
        <p:txBody>
          <a:bodyPr vert="horz" wrap="square" lIns="89885" tIns="44944" rIns="89885" bIns="44944" numCol="1" anchor="t" anchorCtr="0" compatLnSpc="1">
            <a:prstTxWarp prst="textNoShape">
              <a:avLst/>
            </a:prstTxWarp>
          </a:bodyPr>
          <a:lstStyle>
            <a:lvl1pPr algn="r" defTabSz="897440">
              <a:defRPr sz="1200">
                <a:latin typeface="Arial" charset="0"/>
              </a:defRPr>
            </a:lvl1pPr>
          </a:lstStyle>
          <a:p>
            <a:pPr>
              <a:defRPr/>
            </a:pPr>
            <a:endParaRPr lang="en-US"/>
          </a:p>
        </p:txBody>
      </p:sp>
      <p:sp>
        <p:nvSpPr>
          <p:cNvPr id="69636"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p:cNvSpPr>
            <a:spLocks noGrp="1" noChangeArrowheads="1"/>
          </p:cNvSpPr>
          <p:nvPr>
            <p:ph type="body" sz="quarter" idx="3"/>
          </p:nvPr>
        </p:nvSpPr>
        <p:spPr bwMode="auto">
          <a:xfrm>
            <a:off x="686114" y="4416510"/>
            <a:ext cx="5485773" cy="4183220"/>
          </a:xfrm>
          <a:prstGeom prst="rect">
            <a:avLst/>
          </a:prstGeom>
          <a:noFill/>
          <a:ln>
            <a:noFill/>
          </a:ln>
          <a:effectLst/>
          <a:extLst/>
        </p:spPr>
        <p:txBody>
          <a:bodyPr vert="horz" wrap="square" lIns="89885" tIns="44944" rIns="89885" bIns="4494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829823"/>
            <a:ext cx="2971592" cy="464980"/>
          </a:xfrm>
          <a:prstGeom prst="rect">
            <a:avLst/>
          </a:prstGeom>
          <a:noFill/>
          <a:ln>
            <a:noFill/>
          </a:ln>
          <a:effectLst/>
          <a:extLst/>
        </p:spPr>
        <p:txBody>
          <a:bodyPr vert="horz" wrap="square" lIns="89885" tIns="44944" rIns="89885" bIns="44944" numCol="1" anchor="b" anchorCtr="0" compatLnSpc="1">
            <a:prstTxWarp prst="textNoShape">
              <a:avLst/>
            </a:prstTxWarp>
          </a:bodyPr>
          <a:lstStyle>
            <a:lvl1pPr defTabSz="897440">
              <a:defRPr sz="1200">
                <a:latin typeface="Arial" charset="0"/>
              </a:defRPr>
            </a:lvl1pPr>
          </a:lstStyle>
          <a:p>
            <a:pPr>
              <a:defRPr/>
            </a:pPr>
            <a:endParaRPr lang="en-US"/>
          </a:p>
        </p:txBody>
      </p:sp>
      <p:sp>
        <p:nvSpPr>
          <p:cNvPr id="12295" name="Rectangle 7"/>
          <p:cNvSpPr>
            <a:spLocks noGrp="1" noChangeArrowheads="1"/>
          </p:cNvSpPr>
          <p:nvPr>
            <p:ph type="sldNum" sz="quarter" idx="5"/>
          </p:nvPr>
        </p:nvSpPr>
        <p:spPr bwMode="auto">
          <a:xfrm>
            <a:off x="3884842" y="8829823"/>
            <a:ext cx="2971592" cy="464980"/>
          </a:xfrm>
          <a:prstGeom prst="rect">
            <a:avLst/>
          </a:prstGeom>
          <a:noFill/>
          <a:ln>
            <a:noFill/>
          </a:ln>
          <a:effectLst/>
          <a:extLst/>
        </p:spPr>
        <p:txBody>
          <a:bodyPr vert="horz" wrap="square" lIns="89885" tIns="44944" rIns="89885" bIns="44944" numCol="1" anchor="b" anchorCtr="0" compatLnSpc="1">
            <a:prstTxWarp prst="textNoShape">
              <a:avLst/>
            </a:prstTxWarp>
          </a:bodyPr>
          <a:lstStyle>
            <a:lvl1pPr algn="r" defTabSz="897440">
              <a:defRPr sz="1200">
                <a:latin typeface="Arial" charset="0"/>
              </a:defRPr>
            </a:lvl1pPr>
          </a:lstStyle>
          <a:p>
            <a:pPr>
              <a:defRPr/>
            </a:pPr>
            <a:fld id="{F0CCDCF0-1DE7-447C-9F02-38F6691BE4B6}" type="slidenum">
              <a:rPr lang="en-US"/>
              <a:pPr>
                <a:defRPr/>
              </a:pPr>
              <a:t>‹#›</a:t>
            </a:fld>
            <a:endParaRPr lang="en-US" dirty="0"/>
          </a:p>
        </p:txBody>
      </p:sp>
    </p:spTree>
    <p:extLst>
      <p:ext uri="{BB962C8B-B14F-4D97-AF65-F5344CB8AC3E}">
        <p14:creationId xmlns:p14="http://schemas.microsoft.com/office/powerpoint/2010/main" val="28702267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Quartz,</a:t>
            </a:r>
            <a:r>
              <a:rPr lang="en-US" altLang="en-US" baseline="0" dirty="0" smtClean="0"/>
              <a:t> </a:t>
            </a:r>
            <a:r>
              <a:rPr lang="en-US" altLang="en-US" baseline="0" dirty="0" err="1" smtClean="0"/>
              <a:t>cristobalite</a:t>
            </a:r>
            <a:r>
              <a:rPr lang="en-US" altLang="en-US" baseline="0" dirty="0" smtClean="0"/>
              <a:t>, </a:t>
            </a:r>
            <a:r>
              <a:rPr lang="en-US" altLang="en-US" baseline="0" dirty="0" err="1" smtClean="0"/>
              <a:t>tridymite</a:t>
            </a:r>
            <a:r>
              <a:rPr lang="en-US" altLang="en-US" baseline="0" dirty="0" smtClean="0"/>
              <a:t> from</a:t>
            </a:r>
            <a:r>
              <a:rPr lang="en-US" altLang="en-US" sz="1200" b="0" i="0" u="none" strike="noStrike" kern="1200" baseline="0" dirty="0" smtClean="0">
                <a:solidFill>
                  <a:schemeClr val="tx1"/>
                </a:solidFill>
                <a:latin typeface="Arial" charset="0"/>
                <a:ea typeface="+mn-ea"/>
                <a:cs typeface="+mn-cs"/>
              </a:rPr>
              <a:t> </a:t>
            </a:r>
            <a:r>
              <a:rPr lang="en-US" sz="1200" b="0" i="0" u="none" strike="noStrike" kern="1200" baseline="0" dirty="0" smtClean="0">
                <a:solidFill>
                  <a:schemeClr val="tx1"/>
                </a:solidFill>
                <a:latin typeface="Arial" charset="0"/>
                <a:ea typeface="+mn-ea"/>
                <a:cs typeface="+mn-cs"/>
              </a:rPr>
              <a:t>chipping, cutting, sawing, drilling, grinding, sanding, and crushing of concrete, brick, block, rock, and stone products</a:t>
            </a:r>
            <a:endParaRPr lang="en-US" altLang="en-US" dirty="0" smtClean="0"/>
          </a:p>
        </p:txBody>
      </p:sp>
      <p:sp>
        <p:nvSpPr>
          <p:cNvPr id="7578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5350" eaLnBrk="0" hangingPunct="0">
              <a:defRPr>
                <a:solidFill>
                  <a:schemeClr val="tx1"/>
                </a:solidFill>
                <a:latin typeface="Arial" charset="0"/>
              </a:defRPr>
            </a:lvl1pPr>
            <a:lvl2pPr marL="742950" indent="-285750" defTabSz="895350" eaLnBrk="0" hangingPunct="0">
              <a:defRPr>
                <a:solidFill>
                  <a:schemeClr val="tx1"/>
                </a:solidFill>
                <a:latin typeface="Arial" charset="0"/>
              </a:defRPr>
            </a:lvl2pPr>
            <a:lvl3pPr marL="1143000" indent="-228600" defTabSz="895350" eaLnBrk="0" hangingPunct="0">
              <a:defRPr>
                <a:solidFill>
                  <a:schemeClr val="tx1"/>
                </a:solidFill>
                <a:latin typeface="Arial" charset="0"/>
              </a:defRPr>
            </a:lvl3pPr>
            <a:lvl4pPr marL="1600200" indent="-228600" defTabSz="895350" eaLnBrk="0" hangingPunct="0">
              <a:defRPr>
                <a:solidFill>
                  <a:schemeClr val="tx1"/>
                </a:solidFill>
                <a:latin typeface="Arial" charset="0"/>
              </a:defRPr>
            </a:lvl4pPr>
            <a:lvl5pPr marL="2057400" indent="-228600" defTabSz="895350" eaLnBrk="0" hangingPunct="0">
              <a:defRPr>
                <a:solidFill>
                  <a:schemeClr val="tx1"/>
                </a:solidFill>
                <a:latin typeface="Arial" charset="0"/>
              </a:defRPr>
            </a:lvl5pPr>
            <a:lvl6pPr marL="2514600" indent="-228600" defTabSz="895350" eaLnBrk="0" fontAlgn="base" hangingPunct="0">
              <a:spcBef>
                <a:spcPct val="0"/>
              </a:spcBef>
              <a:spcAft>
                <a:spcPct val="0"/>
              </a:spcAft>
              <a:defRPr>
                <a:solidFill>
                  <a:schemeClr val="tx1"/>
                </a:solidFill>
                <a:latin typeface="Arial" charset="0"/>
              </a:defRPr>
            </a:lvl6pPr>
            <a:lvl7pPr marL="2971800" indent="-228600" defTabSz="895350" eaLnBrk="0" fontAlgn="base" hangingPunct="0">
              <a:spcBef>
                <a:spcPct val="0"/>
              </a:spcBef>
              <a:spcAft>
                <a:spcPct val="0"/>
              </a:spcAft>
              <a:defRPr>
                <a:solidFill>
                  <a:schemeClr val="tx1"/>
                </a:solidFill>
                <a:latin typeface="Arial" charset="0"/>
              </a:defRPr>
            </a:lvl7pPr>
            <a:lvl8pPr marL="3429000" indent="-228600" defTabSz="895350" eaLnBrk="0" fontAlgn="base" hangingPunct="0">
              <a:spcBef>
                <a:spcPct val="0"/>
              </a:spcBef>
              <a:spcAft>
                <a:spcPct val="0"/>
              </a:spcAft>
              <a:defRPr>
                <a:solidFill>
                  <a:schemeClr val="tx1"/>
                </a:solidFill>
                <a:latin typeface="Arial" charset="0"/>
              </a:defRPr>
            </a:lvl8pPr>
            <a:lvl9pPr marL="3886200" indent="-228600" defTabSz="895350" eaLnBrk="0" fontAlgn="base" hangingPunct="0">
              <a:spcBef>
                <a:spcPct val="0"/>
              </a:spcBef>
              <a:spcAft>
                <a:spcPct val="0"/>
              </a:spcAft>
              <a:defRPr>
                <a:solidFill>
                  <a:schemeClr val="tx1"/>
                </a:solidFill>
                <a:latin typeface="Arial" charset="0"/>
              </a:defRPr>
            </a:lvl9pPr>
          </a:lstStyle>
          <a:p>
            <a:pPr eaLnBrk="1" hangingPunct="1"/>
            <a:fld id="{84CABEB3-F9A7-4116-AD77-16B921EE2248}" type="slidenum">
              <a:rPr lang="en-US" altLang="en-US" smtClean="0"/>
              <a:pPr eaLnBrk="1" hangingPunct="1"/>
              <a:t>2</a:t>
            </a:fld>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0CCDCF0-1DE7-447C-9F02-38F6691BE4B6}" type="slidenum">
              <a:rPr lang="en-US" smtClean="0"/>
              <a:pPr>
                <a:defRPr/>
              </a:pPr>
              <a:t>17</a:t>
            </a:fld>
            <a:endParaRPr lang="en-US" dirty="0"/>
          </a:p>
        </p:txBody>
      </p:sp>
    </p:spTree>
    <p:extLst>
      <p:ext uri="{BB962C8B-B14F-4D97-AF65-F5344CB8AC3E}">
        <p14:creationId xmlns:p14="http://schemas.microsoft.com/office/powerpoint/2010/main" val="2900188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181BEEAC-9C27-410F-B99D-5B60EFCFD969}" type="slidenum">
              <a:rPr lang="en-US" smtClean="0"/>
              <a:pPr>
                <a:defRPr/>
              </a:pPr>
              <a:t>18</a:t>
            </a:fld>
            <a:endParaRPr lang="en-US"/>
          </a:p>
        </p:txBody>
      </p:sp>
    </p:spTree>
    <p:extLst>
      <p:ext uri="{BB962C8B-B14F-4D97-AF65-F5344CB8AC3E}">
        <p14:creationId xmlns:p14="http://schemas.microsoft.com/office/powerpoint/2010/main" val="4026205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7633">
              <a:defRPr/>
            </a:pPr>
            <a:endParaRPr lang="en-US" dirty="0"/>
          </a:p>
        </p:txBody>
      </p:sp>
      <p:sp>
        <p:nvSpPr>
          <p:cNvPr id="4" name="Slide Number Placeholder 3"/>
          <p:cNvSpPr>
            <a:spLocks noGrp="1"/>
          </p:cNvSpPr>
          <p:nvPr>
            <p:ph type="sldNum" sz="quarter" idx="10"/>
          </p:nvPr>
        </p:nvSpPr>
        <p:spPr/>
        <p:txBody>
          <a:bodyPr/>
          <a:lstStyle/>
          <a:p>
            <a:pPr>
              <a:defRPr/>
            </a:pPr>
            <a:fld id="{181BEEAC-9C27-410F-B99D-5B60EFCFD969}" type="slidenum">
              <a:rPr lang="en-US" smtClean="0"/>
              <a:pPr>
                <a:defRPr/>
              </a:pPr>
              <a:t>19</a:t>
            </a:fld>
            <a:endParaRPr lang="en-US"/>
          </a:p>
        </p:txBody>
      </p:sp>
    </p:spTree>
    <p:extLst>
      <p:ext uri="{BB962C8B-B14F-4D97-AF65-F5344CB8AC3E}">
        <p14:creationId xmlns:p14="http://schemas.microsoft.com/office/powerpoint/2010/main" val="16532386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181BEEAC-9C27-410F-B99D-5B60EFCFD969}" type="slidenum">
              <a:rPr lang="en-US" smtClean="0"/>
              <a:pPr>
                <a:defRPr/>
              </a:pPr>
              <a:t>20</a:t>
            </a:fld>
            <a:endParaRPr lang="en-US"/>
          </a:p>
        </p:txBody>
      </p:sp>
    </p:spTree>
    <p:extLst>
      <p:ext uri="{BB962C8B-B14F-4D97-AF65-F5344CB8AC3E}">
        <p14:creationId xmlns:p14="http://schemas.microsoft.com/office/powerpoint/2010/main" val="23061311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181BEEAC-9C27-410F-B99D-5B60EFCFD969}" type="slidenum">
              <a:rPr lang="en-US" smtClean="0"/>
              <a:pPr>
                <a:defRPr/>
              </a:pPr>
              <a:t>21</a:t>
            </a:fld>
            <a:endParaRPr lang="en-US"/>
          </a:p>
        </p:txBody>
      </p:sp>
    </p:spTree>
    <p:extLst>
      <p:ext uri="{BB962C8B-B14F-4D97-AF65-F5344CB8AC3E}">
        <p14:creationId xmlns:p14="http://schemas.microsoft.com/office/powerpoint/2010/main" val="1194510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Use an Integrated water delivery system that continuously feeds water past the blade.</a:t>
            </a:r>
          </a:p>
          <a:p>
            <a:r>
              <a:rPr lang="en-US" dirty="0" smtClean="0"/>
              <a:t>Operate and maintain the tool in accordance with the manufacturers instructions to minimize dust emissions.</a:t>
            </a:r>
          </a:p>
          <a:p>
            <a:r>
              <a:rPr lang="en-US" dirty="0" smtClean="0"/>
              <a:t>When the saw is used outdoors the</a:t>
            </a:r>
            <a:r>
              <a:rPr lang="en-US" baseline="0" dirty="0" smtClean="0"/>
              <a:t>re is no assigned protection factor.</a:t>
            </a:r>
          </a:p>
          <a:p>
            <a:r>
              <a:rPr lang="en-US" baseline="0" dirty="0" smtClean="0"/>
              <a:t>When the saw is used in an enclosed area or indoors, the assigned protection factor is 10.</a:t>
            </a:r>
          </a:p>
          <a:p>
            <a:r>
              <a:rPr lang="en-US" baseline="0" dirty="0" smtClean="0"/>
              <a:t> </a:t>
            </a:r>
            <a:endParaRPr lang="en-US" dirty="0" smtClean="0"/>
          </a:p>
        </p:txBody>
      </p:sp>
      <p:sp>
        <p:nvSpPr>
          <p:cNvPr id="9626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6938" eaLnBrk="0" hangingPunct="0">
              <a:defRPr>
                <a:solidFill>
                  <a:schemeClr val="tx1"/>
                </a:solidFill>
                <a:latin typeface="Arial" charset="0"/>
              </a:defRPr>
            </a:lvl1pPr>
            <a:lvl2pPr marL="742950" indent="-285750" defTabSz="896938" eaLnBrk="0" hangingPunct="0">
              <a:defRPr>
                <a:solidFill>
                  <a:schemeClr val="tx1"/>
                </a:solidFill>
                <a:latin typeface="Arial" charset="0"/>
              </a:defRPr>
            </a:lvl2pPr>
            <a:lvl3pPr marL="1143000" indent="-228600" defTabSz="896938" eaLnBrk="0" hangingPunct="0">
              <a:defRPr>
                <a:solidFill>
                  <a:schemeClr val="tx1"/>
                </a:solidFill>
                <a:latin typeface="Arial" charset="0"/>
              </a:defRPr>
            </a:lvl3pPr>
            <a:lvl4pPr marL="1600200" indent="-228600" defTabSz="896938" eaLnBrk="0" hangingPunct="0">
              <a:defRPr>
                <a:solidFill>
                  <a:schemeClr val="tx1"/>
                </a:solidFill>
                <a:latin typeface="Arial" charset="0"/>
              </a:defRPr>
            </a:lvl4pPr>
            <a:lvl5pPr marL="2057400" indent="-228600" defTabSz="896938" eaLnBrk="0" hangingPunct="0">
              <a:defRPr>
                <a:solidFill>
                  <a:schemeClr val="tx1"/>
                </a:solidFill>
                <a:latin typeface="Arial" charset="0"/>
              </a:defRPr>
            </a:lvl5pPr>
            <a:lvl6pPr marL="2514600" indent="-228600" defTabSz="896938" eaLnBrk="0" fontAlgn="base" hangingPunct="0">
              <a:spcBef>
                <a:spcPct val="0"/>
              </a:spcBef>
              <a:spcAft>
                <a:spcPct val="0"/>
              </a:spcAft>
              <a:defRPr>
                <a:solidFill>
                  <a:schemeClr val="tx1"/>
                </a:solidFill>
                <a:latin typeface="Arial" charset="0"/>
              </a:defRPr>
            </a:lvl6pPr>
            <a:lvl7pPr marL="2971800" indent="-228600" defTabSz="896938" eaLnBrk="0" fontAlgn="base" hangingPunct="0">
              <a:spcBef>
                <a:spcPct val="0"/>
              </a:spcBef>
              <a:spcAft>
                <a:spcPct val="0"/>
              </a:spcAft>
              <a:defRPr>
                <a:solidFill>
                  <a:schemeClr val="tx1"/>
                </a:solidFill>
                <a:latin typeface="Arial" charset="0"/>
              </a:defRPr>
            </a:lvl7pPr>
            <a:lvl8pPr marL="3429000" indent="-228600" defTabSz="896938" eaLnBrk="0" fontAlgn="base" hangingPunct="0">
              <a:spcBef>
                <a:spcPct val="0"/>
              </a:spcBef>
              <a:spcAft>
                <a:spcPct val="0"/>
              </a:spcAft>
              <a:defRPr>
                <a:solidFill>
                  <a:schemeClr val="tx1"/>
                </a:solidFill>
                <a:latin typeface="Arial" charset="0"/>
              </a:defRPr>
            </a:lvl8pPr>
            <a:lvl9pPr marL="3886200" indent="-228600" defTabSz="896938" eaLnBrk="0" fontAlgn="base" hangingPunct="0">
              <a:spcBef>
                <a:spcPct val="0"/>
              </a:spcBef>
              <a:spcAft>
                <a:spcPct val="0"/>
              </a:spcAft>
              <a:defRPr>
                <a:solidFill>
                  <a:schemeClr val="tx1"/>
                </a:solidFill>
                <a:latin typeface="Arial" charset="0"/>
              </a:defRPr>
            </a:lvl9pPr>
          </a:lstStyle>
          <a:p>
            <a:pPr eaLnBrk="1" hangingPunct="1"/>
            <a:fld id="{8D2880A1-A687-44C6-A8AF-119ADB764DA3}" type="slidenum">
              <a:rPr lang="en-US" smtClean="0"/>
              <a:pPr eaLnBrk="1" hangingPunct="1"/>
              <a:t>8</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ffectLst/>
              </a:rPr>
              <a:t>Use of a  tool with water delivery system that supplies a continuous stream or spray of water at the point of impact:</a:t>
            </a:r>
          </a:p>
          <a:p>
            <a:r>
              <a:rPr lang="en-US" dirty="0" smtClean="0">
                <a:effectLst/>
              </a:rPr>
              <a:t>When used outdoors</a:t>
            </a:r>
            <a:r>
              <a:rPr lang="en-US" baseline="0" dirty="0" smtClean="0">
                <a:effectLst/>
              </a:rPr>
              <a:t> for less than 4 hours- </a:t>
            </a:r>
            <a:r>
              <a:rPr lang="en-US" dirty="0" smtClean="0">
                <a:effectLst/>
              </a:rPr>
              <a:t>No</a:t>
            </a:r>
            <a:r>
              <a:rPr lang="en-US" baseline="0" dirty="0" smtClean="0">
                <a:effectLst/>
              </a:rPr>
              <a:t> APF</a:t>
            </a:r>
            <a:endParaRPr lang="en-US" dirty="0" smtClean="0">
              <a:effectLst/>
            </a:endParaRPr>
          </a:p>
          <a:p>
            <a:r>
              <a:rPr lang="en-US" dirty="0" smtClean="0">
                <a:effectLst/>
              </a:rPr>
              <a:t>When used outdoors</a:t>
            </a:r>
            <a:r>
              <a:rPr lang="en-US" baseline="0" dirty="0" smtClean="0">
                <a:effectLst/>
              </a:rPr>
              <a:t> for more  than 4 hours-</a:t>
            </a:r>
            <a:r>
              <a:rPr lang="en-US" dirty="0" smtClean="0">
                <a:effectLst/>
              </a:rPr>
              <a:t>APF 10</a:t>
            </a:r>
          </a:p>
          <a:p>
            <a:endParaRPr lang="en-US" dirty="0" smtClean="0">
              <a:effectLst/>
            </a:endParaRPr>
          </a:p>
          <a:p>
            <a:r>
              <a:rPr lang="en-US" dirty="0" smtClean="0">
                <a:effectLst/>
              </a:rPr>
              <a:t>When used indoors or in an enclosed area APF 10  </a:t>
            </a:r>
            <a:r>
              <a:rPr lang="en-US" baseline="0" dirty="0" smtClean="0">
                <a:effectLst/>
              </a:rPr>
              <a:t> </a:t>
            </a:r>
            <a:r>
              <a:rPr lang="en-US" dirty="0" smtClean="0">
                <a:effectLst/>
              </a:rPr>
              <a:t>OR,</a:t>
            </a:r>
          </a:p>
          <a:p>
            <a:pPr marL="171450" indent="-171450">
              <a:buFont typeface="Arial" panose="020B0604020202020204" pitchFamily="34" charset="0"/>
              <a:buChar char="•"/>
            </a:pPr>
            <a:r>
              <a:rPr lang="en-US" dirty="0" smtClean="0">
                <a:effectLst/>
              </a:rPr>
              <a:t>Use tool equipped with commercially available shroud and dust collection system</a:t>
            </a:r>
          </a:p>
          <a:p>
            <a:pPr marL="171450" indent="-171450">
              <a:buFont typeface="Arial" panose="020B0604020202020204" pitchFamily="34" charset="0"/>
              <a:buChar char="•"/>
            </a:pPr>
            <a:r>
              <a:rPr lang="en-US" dirty="0" smtClean="0">
                <a:effectLst/>
              </a:rPr>
              <a:t>Operate and maintain tool in accordance with manufacturer's instructions to minimize dust emissions</a:t>
            </a:r>
          </a:p>
          <a:p>
            <a:r>
              <a:rPr lang="en-US" dirty="0" smtClean="0">
                <a:effectLst/>
              </a:rPr>
              <a:t>Note: Dust collector must provide the air flow recommended by the tool manufacturer, or greater, and have a filter with 99% or greater efficiency and a filter-cleaning mechanism:-</a:t>
            </a:r>
          </a:p>
          <a:p>
            <a:r>
              <a:rPr lang="en-US" dirty="0" smtClean="0">
                <a:effectLst/>
              </a:rPr>
              <a:t> </a:t>
            </a:r>
            <a:endParaRPr lang="en-US" dirty="0"/>
          </a:p>
        </p:txBody>
      </p:sp>
      <p:sp>
        <p:nvSpPr>
          <p:cNvPr id="4" name="Slide Number Placeholder 3"/>
          <p:cNvSpPr>
            <a:spLocks noGrp="1"/>
          </p:cNvSpPr>
          <p:nvPr>
            <p:ph type="sldNum" sz="quarter" idx="10"/>
          </p:nvPr>
        </p:nvSpPr>
        <p:spPr/>
        <p:txBody>
          <a:bodyPr/>
          <a:lstStyle/>
          <a:p>
            <a:pPr>
              <a:defRPr/>
            </a:pPr>
            <a:fld id="{F0CCDCF0-1DE7-447C-9F02-38F6691BE4B6}" type="slidenum">
              <a:rPr lang="en-US" smtClean="0"/>
              <a:pPr>
                <a:defRPr/>
              </a:pPr>
              <a:t>9</a:t>
            </a:fld>
            <a:endParaRPr lang="en-US" dirty="0"/>
          </a:p>
        </p:txBody>
      </p:sp>
    </p:spTree>
    <p:extLst>
      <p:ext uri="{BB962C8B-B14F-4D97-AF65-F5344CB8AC3E}">
        <p14:creationId xmlns:p14="http://schemas.microsoft.com/office/powerpoint/2010/main" val="101282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a dust collection system with a close capture hood or shroud around the drill bit with a low</a:t>
            </a:r>
            <a:r>
              <a:rPr lang="en-US" baseline="0" dirty="0" smtClean="0"/>
              <a:t> flow water spray to wet the dust at the discharge point from the collector or</a:t>
            </a:r>
          </a:p>
          <a:p>
            <a:r>
              <a:rPr lang="en-US" baseline="0" dirty="0" smtClean="0"/>
              <a:t>Operate from an enclosed cab and use water for dust suppression on the drill bit.</a:t>
            </a:r>
          </a:p>
          <a:p>
            <a:r>
              <a:rPr lang="en-US" baseline="0" dirty="0" smtClean="0"/>
              <a:t>No Assigned Protection Factor for this operation.</a:t>
            </a:r>
            <a:endParaRPr lang="en-US" dirty="0"/>
          </a:p>
        </p:txBody>
      </p:sp>
      <p:sp>
        <p:nvSpPr>
          <p:cNvPr id="4" name="Slide Number Placeholder 3"/>
          <p:cNvSpPr>
            <a:spLocks noGrp="1"/>
          </p:cNvSpPr>
          <p:nvPr>
            <p:ph type="sldNum" sz="quarter" idx="10"/>
          </p:nvPr>
        </p:nvSpPr>
        <p:spPr/>
        <p:txBody>
          <a:bodyPr/>
          <a:lstStyle/>
          <a:p>
            <a:pPr>
              <a:defRPr/>
            </a:pPr>
            <a:fld id="{F0CCDCF0-1DE7-447C-9F02-38F6691BE4B6}" type="slidenum">
              <a:rPr lang="en-US" smtClean="0"/>
              <a:pPr>
                <a:defRPr/>
              </a:pPr>
              <a:t>10</a:t>
            </a:fld>
            <a:endParaRPr lang="en-US" dirty="0"/>
          </a:p>
        </p:txBody>
      </p:sp>
    </p:spTree>
    <p:extLst>
      <p:ext uri="{BB962C8B-B14F-4D97-AF65-F5344CB8AC3E}">
        <p14:creationId xmlns:p14="http://schemas.microsoft.com/office/powerpoint/2010/main" val="40642482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ffectLst/>
              </a:rPr>
              <a:t>Small drivable milling machines (less than half-lane)- No APF if</a:t>
            </a:r>
          </a:p>
          <a:p>
            <a:pPr marL="171450" indent="-171450">
              <a:buFont typeface="Arial" panose="020B0604020202020204" pitchFamily="34" charset="0"/>
              <a:buChar char="•"/>
            </a:pPr>
            <a:r>
              <a:rPr lang="en-US" dirty="0" smtClean="0">
                <a:effectLst/>
              </a:rPr>
              <a:t> Use a machine equipped with supplemental water sprays designed to suppress dust. </a:t>
            </a:r>
          </a:p>
          <a:p>
            <a:pPr marL="171450" indent="-171450">
              <a:buFont typeface="Arial" panose="020B0604020202020204" pitchFamily="34" charset="0"/>
              <a:buChar char="•"/>
            </a:pPr>
            <a:r>
              <a:rPr lang="en-US" dirty="0" smtClean="0">
                <a:effectLst/>
              </a:rPr>
              <a:t>Water must be combined with a surfactant. </a:t>
            </a:r>
            <a:r>
              <a:rPr lang="en-US" b="1" dirty="0" smtClean="0">
                <a:effectLst/>
              </a:rPr>
              <a:t> </a:t>
            </a:r>
          </a:p>
          <a:p>
            <a:pPr marL="0" indent="0">
              <a:buFontTx/>
              <a:buNone/>
            </a:pPr>
            <a:endParaRPr lang="en-US" b="1" dirty="0" smtClean="0">
              <a:effectLst/>
            </a:endParaRPr>
          </a:p>
          <a:p>
            <a:pPr marL="0" indent="0">
              <a:buFontTx/>
              <a:buNone/>
            </a:pPr>
            <a:r>
              <a:rPr lang="en-US" dirty="0" smtClean="0">
                <a:effectLst/>
              </a:rPr>
              <a:t>Large drivable milling machines (half-lane and larger)- No APF if</a:t>
            </a:r>
          </a:p>
          <a:p>
            <a:pPr marL="171450" indent="-171450">
              <a:buFont typeface="Arial" panose="020B0604020202020204" pitchFamily="34" charset="0"/>
              <a:buChar char="•"/>
            </a:pPr>
            <a:r>
              <a:rPr lang="en-US" dirty="0" smtClean="0">
                <a:effectLst/>
              </a:rPr>
              <a:t>For cuts of any depth on asphalt only:</a:t>
            </a:r>
            <a:br>
              <a:rPr lang="en-US" dirty="0" smtClean="0">
                <a:effectLst/>
              </a:rPr>
            </a:br>
            <a:r>
              <a:rPr lang="en-US" dirty="0" smtClean="0">
                <a:effectLst/>
              </a:rPr>
              <a:t>Use machine equipped with exhaust ventilation on drum enclosure and supplemental water sprays designed to suppress dust.</a:t>
            </a:r>
            <a:r>
              <a:rPr lang="en-US" baseline="0" dirty="0" smtClean="0">
                <a:effectLst/>
              </a:rPr>
              <a:t>   </a:t>
            </a:r>
            <a:r>
              <a:rPr lang="en-US" dirty="0" smtClean="0">
                <a:effectLst/>
              </a:rPr>
              <a:t> </a:t>
            </a:r>
          </a:p>
          <a:p>
            <a:r>
              <a:rPr lang="en-US" dirty="0" smtClean="0">
                <a:effectLst/>
              </a:rPr>
              <a:t>     Operate and maintain machine to minimize dust emissions. </a:t>
            </a:r>
          </a:p>
          <a:p>
            <a:pPr marL="171450" indent="-171450">
              <a:buFont typeface="Arial" panose="020B0604020202020204" pitchFamily="34" charset="0"/>
              <a:buChar char="•"/>
            </a:pPr>
            <a:r>
              <a:rPr lang="en-US" dirty="0" smtClean="0">
                <a:effectLst/>
              </a:rPr>
              <a:t>For cuts of four inches in depth or less on any substrate:</a:t>
            </a:r>
          </a:p>
          <a:p>
            <a:pPr marL="171450" indent="-171450">
              <a:buFont typeface="Arial" panose="020B0604020202020204" pitchFamily="34" charset="0"/>
              <a:buChar char="•"/>
            </a:pPr>
            <a:r>
              <a:rPr lang="en-US" dirty="0" smtClean="0">
                <a:effectLst/>
              </a:rPr>
              <a:t>Use machine equipped with exhaust ventilation on drum enclosure and supplemental water sprays designed to suppress dust.</a:t>
            </a:r>
          </a:p>
          <a:p>
            <a:pPr marL="171450" indent="-171450">
              <a:buFont typeface="Arial" panose="020B0604020202020204" pitchFamily="34" charset="0"/>
              <a:buChar char="•"/>
            </a:pPr>
            <a:r>
              <a:rPr lang="en-US" dirty="0" smtClean="0">
                <a:effectLst/>
              </a:rPr>
              <a:t>Operate and maintain machine to minimize dust emissions OR,</a:t>
            </a:r>
          </a:p>
          <a:p>
            <a:pPr marL="171450" indent="-171450">
              <a:buFont typeface="Arial" panose="020B0604020202020204" pitchFamily="34" charset="0"/>
              <a:buChar char="•"/>
            </a:pPr>
            <a:r>
              <a:rPr lang="en-US" dirty="0" smtClean="0">
                <a:effectLst/>
              </a:rPr>
              <a:t>Use a machine equipped with supplemental water spray designed to suppress dust. Water must be combined with a surfactant.</a:t>
            </a:r>
          </a:p>
          <a:p>
            <a:pPr marL="171450" indent="-171450">
              <a:buFont typeface="Arial" panose="020B0604020202020204" pitchFamily="34" charset="0"/>
              <a:buChar char="•"/>
            </a:pPr>
            <a:r>
              <a:rPr lang="en-US" dirty="0" smtClean="0">
                <a:effectLst/>
              </a:rPr>
              <a:t>Operate and maintain machine to minimize dust emissions </a:t>
            </a:r>
            <a:endParaRPr lang="en-US" dirty="0" smtClean="0"/>
          </a:p>
        </p:txBody>
      </p:sp>
      <p:sp>
        <p:nvSpPr>
          <p:cNvPr id="9421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6938" eaLnBrk="0" hangingPunct="0">
              <a:defRPr>
                <a:solidFill>
                  <a:schemeClr val="tx1"/>
                </a:solidFill>
                <a:latin typeface="Arial" charset="0"/>
              </a:defRPr>
            </a:lvl1pPr>
            <a:lvl2pPr marL="742950" indent="-285750" defTabSz="896938" eaLnBrk="0" hangingPunct="0">
              <a:defRPr>
                <a:solidFill>
                  <a:schemeClr val="tx1"/>
                </a:solidFill>
                <a:latin typeface="Arial" charset="0"/>
              </a:defRPr>
            </a:lvl2pPr>
            <a:lvl3pPr marL="1143000" indent="-228600" defTabSz="896938" eaLnBrk="0" hangingPunct="0">
              <a:defRPr>
                <a:solidFill>
                  <a:schemeClr val="tx1"/>
                </a:solidFill>
                <a:latin typeface="Arial" charset="0"/>
              </a:defRPr>
            </a:lvl3pPr>
            <a:lvl4pPr marL="1600200" indent="-228600" defTabSz="896938" eaLnBrk="0" hangingPunct="0">
              <a:defRPr>
                <a:solidFill>
                  <a:schemeClr val="tx1"/>
                </a:solidFill>
                <a:latin typeface="Arial" charset="0"/>
              </a:defRPr>
            </a:lvl4pPr>
            <a:lvl5pPr marL="2057400" indent="-228600" defTabSz="896938" eaLnBrk="0" hangingPunct="0">
              <a:defRPr>
                <a:solidFill>
                  <a:schemeClr val="tx1"/>
                </a:solidFill>
                <a:latin typeface="Arial" charset="0"/>
              </a:defRPr>
            </a:lvl5pPr>
            <a:lvl6pPr marL="2514600" indent="-228600" defTabSz="896938" eaLnBrk="0" fontAlgn="base" hangingPunct="0">
              <a:spcBef>
                <a:spcPct val="0"/>
              </a:spcBef>
              <a:spcAft>
                <a:spcPct val="0"/>
              </a:spcAft>
              <a:defRPr>
                <a:solidFill>
                  <a:schemeClr val="tx1"/>
                </a:solidFill>
                <a:latin typeface="Arial" charset="0"/>
              </a:defRPr>
            </a:lvl6pPr>
            <a:lvl7pPr marL="2971800" indent="-228600" defTabSz="896938" eaLnBrk="0" fontAlgn="base" hangingPunct="0">
              <a:spcBef>
                <a:spcPct val="0"/>
              </a:spcBef>
              <a:spcAft>
                <a:spcPct val="0"/>
              </a:spcAft>
              <a:defRPr>
                <a:solidFill>
                  <a:schemeClr val="tx1"/>
                </a:solidFill>
                <a:latin typeface="Arial" charset="0"/>
              </a:defRPr>
            </a:lvl7pPr>
            <a:lvl8pPr marL="3429000" indent="-228600" defTabSz="896938" eaLnBrk="0" fontAlgn="base" hangingPunct="0">
              <a:spcBef>
                <a:spcPct val="0"/>
              </a:spcBef>
              <a:spcAft>
                <a:spcPct val="0"/>
              </a:spcAft>
              <a:defRPr>
                <a:solidFill>
                  <a:schemeClr val="tx1"/>
                </a:solidFill>
                <a:latin typeface="Arial" charset="0"/>
              </a:defRPr>
            </a:lvl8pPr>
            <a:lvl9pPr marL="3886200" indent="-228600" defTabSz="896938" eaLnBrk="0" fontAlgn="base" hangingPunct="0">
              <a:spcBef>
                <a:spcPct val="0"/>
              </a:spcBef>
              <a:spcAft>
                <a:spcPct val="0"/>
              </a:spcAft>
              <a:defRPr>
                <a:solidFill>
                  <a:schemeClr val="tx1"/>
                </a:solidFill>
                <a:latin typeface="Arial" charset="0"/>
              </a:defRPr>
            </a:lvl9pPr>
          </a:lstStyle>
          <a:p>
            <a:pPr eaLnBrk="1" hangingPunct="1"/>
            <a:fld id="{9ADE1157-0655-4243-9301-17FBE0314DA9}" type="slidenum">
              <a:rPr lang="en-US" smtClean="0"/>
              <a:pPr eaLnBrk="1" hangingPunct="1"/>
              <a:t>11</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ffectLst/>
              </a:rPr>
              <a:t>No APF’s if: </a:t>
            </a:r>
          </a:p>
          <a:p>
            <a:r>
              <a:rPr lang="en-US" dirty="0" smtClean="0">
                <a:effectLst/>
              </a:rPr>
              <a:t>Use equipment designed to deliver water spray or mist for dust suppression at crusher and other points where dust is generated (e.g., hoppers, conveyers, sieves/sizing or vibrating components, and discharge points)</a:t>
            </a:r>
          </a:p>
          <a:p>
            <a:r>
              <a:rPr lang="en-US" dirty="0" smtClean="0">
                <a:effectLst/>
              </a:rPr>
              <a:t>Operate and maintain machine in accordance with manufacturer's instructions to minimize dust emissions</a:t>
            </a:r>
          </a:p>
          <a:p>
            <a:r>
              <a:rPr lang="en-US" dirty="0" smtClean="0">
                <a:effectLst/>
              </a:rPr>
              <a:t>Use a ventilated booth that provides fresh, climate-controlled air to the operator, or a remote control station</a:t>
            </a:r>
            <a:endParaRPr lang="en-US" dirty="0" smtClean="0"/>
          </a:p>
        </p:txBody>
      </p:sp>
      <p:sp>
        <p:nvSpPr>
          <p:cNvPr id="9728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6938" eaLnBrk="0" hangingPunct="0">
              <a:defRPr>
                <a:solidFill>
                  <a:schemeClr val="tx1"/>
                </a:solidFill>
                <a:latin typeface="Arial" charset="0"/>
              </a:defRPr>
            </a:lvl1pPr>
            <a:lvl2pPr marL="742950" indent="-285750" defTabSz="896938" eaLnBrk="0" hangingPunct="0">
              <a:defRPr>
                <a:solidFill>
                  <a:schemeClr val="tx1"/>
                </a:solidFill>
                <a:latin typeface="Arial" charset="0"/>
              </a:defRPr>
            </a:lvl2pPr>
            <a:lvl3pPr marL="1143000" indent="-228600" defTabSz="896938" eaLnBrk="0" hangingPunct="0">
              <a:defRPr>
                <a:solidFill>
                  <a:schemeClr val="tx1"/>
                </a:solidFill>
                <a:latin typeface="Arial" charset="0"/>
              </a:defRPr>
            </a:lvl3pPr>
            <a:lvl4pPr marL="1600200" indent="-228600" defTabSz="896938" eaLnBrk="0" hangingPunct="0">
              <a:defRPr>
                <a:solidFill>
                  <a:schemeClr val="tx1"/>
                </a:solidFill>
                <a:latin typeface="Arial" charset="0"/>
              </a:defRPr>
            </a:lvl4pPr>
            <a:lvl5pPr marL="2057400" indent="-228600" defTabSz="896938" eaLnBrk="0" hangingPunct="0">
              <a:defRPr>
                <a:solidFill>
                  <a:schemeClr val="tx1"/>
                </a:solidFill>
                <a:latin typeface="Arial" charset="0"/>
              </a:defRPr>
            </a:lvl5pPr>
            <a:lvl6pPr marL="2514600" indent="-228600" defTabSz="896938" eaLnBrk="0" fontAlgn="base" hangingPunct="0">
              <a:spcBef>
                <a:spcPct val="0"/>
              </a:spcBef>
              <a:spcAft>
                <a:spcPct val="0"/>
              </a:spcAft>
              <a:defRPr>
                <a:solidFill>
                  <a:schemeClr val="tx1"/>
                </a:solidFill>
                <a:latin typeface="Arial" charset="0"/>
              </a:defRPr>
            </a:lvl6pPr>
            <a:lvl7pPr marL="2971800" indent="-228600" defTabSz="896938" eaLnBrk="0" fontAlgn="base" hangingPunct="0">
              <a:spcBef>
                <a:spcPct val="0"/>
              </a:spcBef>
              <a:spcAft>
                <a:spcPct val="0"/>
              </a:spcAft>
              <a:defRPr>
                <a:solidFill>
                  <a:schemeClr val="tx1"/>
                </a:solidFill>
                <a:latin typeface="Arial" charset="0"/>
              </a:defRPr>
            </a:lvl7pPr>
            <a:lvl8pPr marL="3429000" indent="-228600" defTabSz="896938" eaLnBrk="0" fontAlgn="base" hangingPunct="0">
              <a:spcBef>
                <a:spcPct val="0"/>
              </a:spcBef>
              <a:spcAft>
                <a:spcPct val="0"/>
              </a:spcAft>
              <a:defRPr>
                <a:solidFill>
                  <a:schemeClr val="tx1"/>
                </a:solidFill>
                <a:latin typeface="Arial" charset="0"/>
              </a:defRPr>
            </a:lvl8pPr>
            <a:lvl9pPr marL="3886200" indent="-228600" defTabSz="896938" eaLnBrk="0" fontAlgn="base" hangingPunct="0">
              <a:spcBef>
                <a:spcPct val="0"/>
              </a:spcBef>
              <a:spcAft>
                <a:spcPct val="0"/>
              </a:spcAft>
              <a:defRPr>
                <a:solidFill>
                  <a:schemeClr val="tx1"/>
                </a:solidFill>
                <a:latin typeface="Arial" charset="0"/>
              </a:defRPr>
            </a:lvl9pPr>
          </a:lstStyle>
          <a:p>
            <a:pPr eaLnBrk="1" hangingPunct="1"/>
            <a:fld id="{9D0E06A3-82B8-4CE3-9AF8-5DFEB7FDECC3}" type="slidenum">
              <a:rPr lang="en-US" smtClean="0"/>
              <a:pPr eaLnBrk="1" hangingPunct="1"/>
              <a:t>12</a:t>
            </a:fld>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ln/>
        </p:spPr>
      </p:sp>
      <p:sp>
        <p:nvSpPr>
          <p:cNvPr id="9933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ffectLst/>
              </a:rPr>
              <a:t>Heavy equipment and utility vehicles used to abrade or fracture silica-containing materials (</a:t>
            </a:r>
            <a:r>
              <a:rPr lang="en-US" i="1" dirty="0" smtClean="0">
                <a:effectLst/>
              </a:rPr>
              <a:t>e.g.</a:t>
            </a:r>
            <a:r>
              <a:rPr lang="en-US" dirty="0" smtClean="0">
                <a:effectLst/>
              </a:rPr>
              <a:t>, hoe-ramming, rock ripping) or used during demolition activities involving silica-containing materials. There are no APF’s if:</a:t>
            </a:r>
          </a:p>
          <a:p>
            <a:r>
              <a:rPr lang="en-US" dirty="0" smtClean="0">
                <a:effectLst/>
              </a:rPr>
              <a:t>Operate equipment from within an enclosed cab.</a:t>
            </a:r>
          </a:p>
          <a:p>
            <a:r>
              <a:rPr lang="en-US" dirty="0" smtClean="0">
                <a:effectLst/>
              </a:rPr>
              <a:t>When employees outside of the cab are engaged in the task, apply water and/or dust suppressants as necessary to minimize dust emissions.</a:t>
            </a:r>
          </a:p>
          <a:p>
            <a:r>
              <a:rPr lang="en-US" dirty="0" smtClean="0">
                <a:effectLst/>
              </a:rPr>
              <a:t>(xviii) Heavy equipment and utility vehicles for tasks such as grading and excavating but not including: Demolishing, abrading, or fracturing silica-containing materials.</a:t>
            </a:r>
          </a:p>
          <a:p>
            <a:r>
              <a:rPr lang="en-US" dirty="0" smtClean="0">
                <a:effectLst/>
              </a:rPr>
              <a:t>Apply water and/or dust suppressants as necessary to minimize dust emissions.</a:t>
            </a:r>
            <a:r>
              <a:rPr lang="en-US" baseline="0" dirty="0" smtClean="0">
                <a:effectLst/>
              </a:rPr>
              <a:t> </a:t>
            </a:r>
            <a:r>
              <a:rPr lang="en-US" dirty="0" smtClean="0">
                <a:effectLst/>
              </a:rPr>
              <a:t>OR,</a:t>
            </a:r>
          </a:p>
          <a:p>
            <a:r>
              <a:rPr lang="en-US" dirty="0" smtClean="0">
                <a:effectLst/>
              </a:rPr>
              <a:t>When the equipment operator is the only employee engaged in the task, operate equipment from within an enclosed cab.</a:t>
            </a:r>
            <a:endParaRPr lang="en-US" dirty="0" smtClean="0"/>
          </a:p>
        </p:txBody>
      </p:sp>
      <p:sp>
        <p:nvSpPr>
          <p:cNvPr id="9933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6938" eaLnBrk="0" hangingPunct="0">
              <a:defRPr>
                <a:solidFill>
                  <a:schemeClr val="tx1"/>
                </a:solidFill>
                <a:latin typeface="Arial" charset="0"/>
              </a:defRPr>
            </a:lvl1pPr>
            <a:lvl2pPr marL="742950" indent="-285750" defTabSz="896938" eaLnBrk="0" hangingPunct="0">
              <a:defRPr>
                <a:solidFill>
                  <a:schemeClr val="tx1"/>
                </a:solidFill>
                <a:latin typeface="Arial" charset="0"/>
              </a:defRPr>
            </a:lvl2pPr>
            <a:lvl3pPr marL="1143000" indent="-228600" defTabSz="896938" eaLnBrk="0" hangingPunct="0">
              <a:defRPr>
                <a:solidFill>
                  <a:schemeClr val="tx1"/>
                </a:solidFill>
                <a:latin typeface="Arial" charset="0"/>
              </a:defRPr>
            </a:lvl3pPr>
            <a:lvl4pPr marL="1600200" indent="-228600" defTabSz="896938" eaLnBrk="0" hangingPunct="0">
              <a:defRPr>
                <a:solidFill>
                  <a:schemeClr val="tx1"/>
                </a:solidFill>
                <a:latin typeface="Arial" charset="0"/>
              </a:defRPr>
            </a:lvl4pPr>
            <a:lvl5pPr marL="2057400" indent="-228600" defTabSz="896938" eaLnBrk="0" hangingPunct="0">
              <a:defRPr>
                <a:solidFill>
                  <a:schemeClr val="tx1"/>
                </a:solidFill>
                <a:latin typeface="Arial" charset="0"/>
              </a:defRPr>
            </a:lvl5pPr>
            <a:lvl6pPr marL="2514600" indent="-228600" defTabSz="896938" eaLnBrk="0" fontAlgn="base" hangingPunct="0">
              <a:spcBef>
                <a:spcPct val="0"/>
              </a:spcBef>
              <a:spcAft>
                <a:spcPct val="0"/>
              </a:spcAft>
              <a:defRPr>
                <a:solidFill>
                  <a:schemeClr val="tx1"/>
                </a:solidFill>
                <a:latin typeface="Arial" charset="0"/>
              </a:defRPr>
            </a:lvl6pPr>
            <a:lvl7pPr marL="2971800" indent="-228600" defTabSz="896938" eaLnBrk="0" fontAlgn="base" hangingPunct="0">
              <a:spcBef>
                <a:spcPct val="0"/>
              </a:spcBef>
              <a:spcAft>
                <a:spcPct val="0"/>
              </a:spcAft>
              <a:defRPr>
                <a:solidFill>
                  <a:schemeClr val="tx1"/>
                </a:solidFill>
                <a:latin typeface="Arial" charset="0"/>
              </a:defRPr>
            </a:lvl7pPr>
            <a:lvl8pPr marL="3429000" indent="-228600" defTabSz="896938" eaLnBrk="0" fontAlgn="base" hangingPunct="0">
              <a:spcBef>
                <a:spcPct val="0"/>
              </a:spcBef>
              <a:spcAft>
                <a:spcPct val="0"/>
              </a:spcAft>
              <a:defRPr>
                <a:solidFill>
                  <a:schemeClr val="tx1"/>
                </a:solidFill>
                <a:latin typeface="Arial" charset="0"/>
              </a:defRPr>
            </a:lvl8pPr>
            <a:lvl9pPr marL="3886200" indent="-228600" defTabSz="896938" eaLnBrk="0" fontAlgn="base" hangingPunct="0">
              <a:spcBef>
                <a:spcPct val="0"/>
              </a:spcBef>
              <a:spcAft>
                <a:spcPct val="0"/>
              </a:spcAft>
              <a:defRPr>
                <a:solidFill>
                  <a:schemeClr val="tx1"/>
                </a:solidFill>
                <a:latin typeface="Arial" charset="0"/>
              </a:defRPr>
            </a:lvl9pPr>
          </a:lstStyle>
          <a:p>
            <a:pPr eaLnBrk="1" hangingPunct="1"/>
            <a:fld id="{A0C05A11-47E7-4083-9975-40573D710C39}" type="slidenum">
              <a:rPr lang="en-US" smtClean="0"/>
              <a:pPr eaLnBrk="1" hangingPunct="1"/>
              <a:t>13</a:t>
            </a:fld>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9114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5350" eaLnBrk="0" hangingPunct="0">
              <a:defRPr>
                <a:solidFill>
                  <a:schemeClr val="tx1"/>
                </a:solidFill>
                <a:latin typeface="Arial" charset="0"/>
              </a:defRPr>
            </a:lvl1pPr>
            <a:lvl2pPr marL="742950" indent="-285750" defTabSz="895350" eaLnBrk="0" hangingPunct="0">
              <a:defRPr>
                <a:solidFill>
                  <a:schemeClr val="tx1"/>
                </a:solidFill>
                <a:latin typeface="Arial" charset="0"/>
              </a:defRPr>
            </a:lvl2pPr>
            <a:lvl3pPr marL="1143000" indent="-228600" defTabSz="895350" eaLnBrk="0" hangingPunct="0">
              <a:defRPr>
                <a:solidFill>
                  <a:schemeClr val="tx1"/>
                </a:solidFill>
                <a:latin typeface="Arial" charset="0"/>
              </a:defRPr>
            </a:lvl3pPr>
            <a:lvl4pPr marL="1600200" indent="-228600" defTabSz="895350" eaLnBrk="0" hangingPunct="0">
              <a:defRPr>
                <a:solidFill>
                  <a:schemeClr val="tx1"/>
                </a:solidFill>
                <a:latin typeface="Arial" charset="0"/>
              </a:defRPr>
            </a:lvl4pPr>
            <a:lvl5pPr marL="2057400" indent="-228600" defTabSz="895350" eaLnBrk="0" hangingPunct="0">
              <a:defRPr>
                <a:solidFill>
                  <a:schemeClr val="tx1"/>
                </a:solidFill>
                <a:latin typeface="Arial" charset="0"/>
              </a:defRPr>
            </a:lvl5pPr>
            <a:lvl6pPr marL="2514600" indent="-228600" defTabSz="895350" eaLnBrk="0" fontAlgn="base" hangingPunct="0">
              <a:spcBef>
                <a:spcPct val="0"/>
              </a:spcBef>
              <a:spcAft>
                <a:spcPct val="0"/>
              </a:spcAft>
              <a:defRPr>
                <a:solidFill>
                  <a:schemeClr val="tx1"/>
                </a:solidFill>
                <a:latin typeface="Arial" charset="0"/>
              </a:defRPr>
            </a:lvl6pPr>
            <a:lvl7pPr marL="2971800" indent="-228600" defTabSz="895350" eaLnBrk="0" fontAlgn="base" hangingPunct="0">
              <a:spcBef>
                <a:spcPct val="0"/>
              </a:spcBef>
              <a:spcAft>
                <a:spcPct val="0"/>
              </a:spcAft>
              <a:defRPr>
                <a:solidFill>
                  <a:schemeClr val="tx1"/>
                </a:solidFill>
                <a:latin typeface="Arial" charset="0"/>
              </a:defRPr>
            </a:lvl7pPr>
            <a:lvl8pPr marL="3429000" indent="-228600" defTabSz="895350" eaLnBrk="0" fontAlgn="base" hangingPunct="0">
              <a:spcBef>
                <a:spcPct val="0"/>
              </a:spcBef>
              <a:spcAft>
                <a:spcPct val="0"/>
              </a:spcAft>
              <a:defRPr>
                <a:solidFill>
                  <a:schemeClr val="tx1"/>
                </a:solidFill>
                <a:latin typeface="Arial" charset="0"/>
              </a:defRPr>
            </a:lvl8pPr>
            <a:lvl9pPr marL="3886200" indent="-228600" defTabSz="895350" eaLnBrk="0" fontAlgn="base" hangingPunct="0">
              <a:spcBef>
                <a:spcPct val="0"/>
              </a:spcBef>
              <a:spcAft>
                <a:spcPct val="0"/>
              </a:spcAft>
              <a:defRPr>
                <a:solidFill>
                  <a:schemeClr val="tx1"/>
                </a:solidFill>
                <a:latin typeface="Arial" charset="0"/>
              </a:defRPr>
            </a:lvl9pPr>
          </a:lstStyle>
          <a:p>
            <a:pPr eaLnBrk="1" hangingPunct="1"/>
            <a:fld id="{5215483E-912F-4C73-806E-21BE7870AF58}" type="slidenum">
              <a:rPr lang="en-US" altLang="en-US" smtClean="0"/>
              <a:pPr eaLnBrk="1" hangingPunct="1"/>
              <a:t>15</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4786" indent="-289938" eaLnBrk="0" hangingPunct="0">
              <a:spcBef>
                <a:spcPct val="30000"/>
              </a:spcBef>
              <a:defRPr sz="1200">
                <a:solidFill>
                  <a:schemeClr val="tx1"/>
                </a:solidFill>
                <a:latin typeface="Calibri" pitchFamily="34" charset="0"/>
              </a:defRPr>
            </a:lvl2pPr>
            <a:lvl3pPr marL="1161330" indent="-231636" eaLnBrk="0" hangingPunct="0">
              <a:spcBef>
                <a:spcPct val="30000"/>
              </a:spcBef>
              <a:defRPr sz="1200">
                <a:solidFill>
                  <a:schemeClr val="tx1"/>
                </a:solidFill>
                <a:latin typeface="Calibri" pitchFamily="34" charset="0"/>
              </a:defRPr>
            </a:lvl3pPr>
            <a:lvl4pPr marL="1626177" indent="-231636" eaLnBrk="0" hangingPunct="0">
              <a:spcBef>
                <a:spcPct val="30000"/>
              </a:spcBef>
              <a:defRPr sz="1200">
                <a:solidFill>
                  <a:schemeClr val="tx1"/>
                </a:solidFill>
                <a:latin typeface="Calibri" pitchFamily="34" charset="0"/>
              </a:defRPr>
            </a:lvl4pPr>
            <a:lvl5pPr marL="2089448" indent="-231636" eaLnBrk="0" hangingPunct="0">
              <a:spcBef>
                <a:spcPct val="30000"/>
              </a:spcBef>
              <a:defRPr sz="1200">
                <a:solidFill>
                  <a:schemeClr val="tx1"/>
                </a:solidFill>
                <a:latin typeface="Calibri" pitchFamily="34" charset="0"/>
              </a:defRPr>
            </a:lvl5pPr>
            <a:lvl6pPr marL="2543265" indent="-231636" eaLnBrk="0" fontAlgn="base" hangingPunct="0">
              <a:spcBef>
                <a:spcPct val="30000"/>
              </a:spcBef>
              <a:spcAft>
                <a:spcPct val="0"/>
              </a:spcAft>
              <a:defRPr sz="1200">
                <a:solidFill>
                  <a:schemeClr val="tx1"/>
                </a:solidFill>
                <a:latin typeface="Calibri" pitchFamily="34" charset="0"/>
              </a:defRPr>
            </a:lvl6pPr>
            <a:lvl7pPr marL="2997081" indent="-231636" eaLnBrk="0" fontAlgn="base" hangingPunct="0">
              <a:spcBef>
                <a:spcPct val="30000"/>
              </a:spcBef>
              <a:spcAft>
                <a:spcPct val="0"/>
              </a:spcAft>
              <a:defRPr sz="1200">
                <a:solidFill>
                  <a:schemeClr val="tx1"/>
                </a:solidFill>
                <a:latin typeface="Calibri" pitchFamily="34" charset="0"/>
              </a:defRPr>
            </a:lvl7pPr>
            <a:lvl8pPr marL="3450898" indent="-231636" eaLnBrk="0" fontAlgn="base" hangingPunct="0">
              <a:spcBef>
                <a:spcPct val="30000"/>
              </a:spcBef>
              <a:spcAft>
                <a:spcPct val="0"/>
              </a:spcAft>
              <a:defRPr sz="1200">
                <a:solidFill>
                  <a:schemeClr val="tx1"/>
                </a:solidFill>
                <a:latin typeface="Calibri" pitchFamily="34" charset="0"/>
              </a:defRPr>
            </a:lvl8pPr>
            <a:lvl9pPr marL="3904715" indent="-231636"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8B0110B3-F976-4247-B18E-374ACDC44F0D}" type="slidenum">
              <a:rPr lang="en-US" altLang="en-US" smtClean="0">
                <a:solidFill>
                  <a:prstClr val="black"/>
                </a:solidFill>
                <a:latin typeface="Arial" charset="0"/>
              </a:rPr>
              <a:pPr eaLnBrk="1" hangingPunct="1">
                <a:spcBef>
                  <a:spcPct val="0"/>
                </a:spcBef>
              </a:pPr>
              <a:t>16</a:t>
            </a:fld>
            <a:endParaRPr lang="en-US" altLang="en-US" smtClean="0">
              <a:solidFill>
                <a:prstClr val="black"/>
              </a:solidFill>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D507D78E-94FA-4938-8E63-7479689ECBF0}" type="datetimeFigureOut">
              <a:rPr lang="en-US" smtClean="0"/>
              <a:pPr>
                <a:defRPr/>
              </a:pPr>
              <a:t>1/30/2018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284626E-AC27-4466-AC05-7209C08B142B}" type="slidenum">
              <a:rPr lang="en-US" smtClean="0"/>
              <a:pPr>
                <a:defRPr/>
              </a:pPr>
              <a:t>‹#›</a:t>
            </a:fld>
            <a:endParaRPr lang="en-US"/>
          </a:p>
        </p:txBody>
      </p:sp>
    </p:spTree>
    <p:extLst>
      <p:ext uri="{BB962C8B-B14F-4D97-AF65-F5344CB8AC3E}">
        <p14:creationId xmlns:p14="http://schemas.microsoft.com/office/powerpoint/2010/main" val="2042369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094EA5F6-525C-4795-9229-E068D9BB0954}" type="datetimeFigureOut">
              <a:rPr lang="en-US" smtClean="0"/>
              <a:pPr>
                <a:defRPr/>
              </a:pPr>
              <a:t>1/30/2018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1D29778-DD1B-48FC-B260-0416994CB1C0}" type="slidenum">
              <a:rPr lang="en-US" smtClean="0"/>
              <a:pPr>
                <a:defRPr/>
              </a:pPr>
              <a:t>‹#›</a:t>
            </a:fld>
            <a:endParaRPr lang="en-US"/>
          </a:p>
        </p:txBody>
      </p:sp>
    </p:spTree>
    <p:extLst>
      <p:ext uri="{BB962C8B-B14F-4D97-AF65-F5344CB8AC3E}">
        <p14:creationId xmlns:p14="http://schemas.microsoft.com/office/powerpoint/2010/main" val="2297611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2994D74-255B-4A47-91C4-8B645CEB2945}" type="datetimeFigureOut">
              <a:rPr lang="en-US" smtClean="0"/>
              <a:pPr>
                <a:defRPr/>
              </a:pPr>
              <a:t>1/30/2018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CD7EDFD-8BF9-4759-BCBB-0EC7416ACF33}" type="slidenum">
              <a:rPr lang="en-US" smtClean="0"/>
              <a:pPr>
                <a:defRPr/>
              </a:pPr>
              <a:t>‹#›</a:t>
            </a:fld>
            <a:endParaRPr lang="en-US"/>
          </a:p>
        </p:txBody>
      </p:sp>
    </p:spTree>
    <p:extLst>
      <p:ext uri="{BB962C8B-B14F-4D97-AF65-F5344CB8AC3E}">
        <p14:creationId xmlns:p14="http://schemas.microsoft.com/office/powerpoint/2010/main" val="247222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E1492DED-9A15-404A-90C4-DABFD67729C8}" type="datetimeFigureOut">
              <a:rPr lang="en-US" smtClean="0"/>
              <a:pPr>
                <a:defRPr/>
              </a:pPr>
              <a:t>1/30/2018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3A5A805-72D4-4086-97B5-75BC9BCFFB9C}" type="slidenum">
              <a:rPr lang="en-US" smtClean="0"/>
              <a:pPr>
                <a:defRPr/>
              </a:pPr>
              <a:t>‹#›</a:t>
            </a:fld>
            <a:endParaRPr lang="en-US"/>
          </a:p>
        </p:txBody>
      </p:sp>
    </p:spTree>
    <p:extLst>
      <p:ext uri="{BB962C8B-B14F-4D97-AF65-F5344CB8AC3E}">
        <p14:creationId xmlns:p14="http://schemas.microsoft.com/office/powerpoint/2010/main" val="400477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78DAAFC9-DB92-434F-ADB4-6D1B54B8F04C}" type="datetimeFigureOut">
              <a:rPr lang="en-US" smtClean="0"/>
              <a:pPr>
                <a:defRPr/>
              </a:pPr>
              <a:t>1/30/2018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CF04780-DCE8-41A6-B438-E24EC560EF78}" type="slidenum">
              <a:rPr lang="en-US" smtClean="0"/>
              <a:pPr>
                <a:defRPr/>
              </a:pPr>
              <a:t>‹#›</a:t>
            </a:fld>
            <a:endParaRPr lang="en-US"/>
          </a:p>
        </p:txBody>
      </p:sp>
    </p:spTree>
    <p:extLst>
      <p:ext uri="{BB962C8B-B14F-4D97-AF65-F5344CB8AC3E}">
        <p14:creationId xmlns:p14="http://schemas.microsoft.com/office/powerpoint/2010/main" val="3591985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90E85074-AEF6-48D0-A02B-7EC857610DA8}" type="datetimeFigureOut">
              <a:rPr lang="en-US" smtClean="0"/>
              <a:pPr>
                <a:defRPr/>
              </a:pPr>
              <a:t>1/30/2018</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85427AD-C612-4AC6-B485-2E13A2D009B5}" type="slidenum">
              <a:rPr lang="en-US" smtClean="0"/>
              <a:pPr>
                <a:defRPr/>
              </a:pPr>
              <a:t>‹#›</a:t>
            </a:fld>
            <a:endParaRPr lang="en-US"/>
          </a:p>
        </p:txBody>
      </p:sp>
    </p:spTree>
    <p:extLst>
      <p:ext uri="{BB962C8B-B14F-4D97-AF65-F5344CB8AC3E}">
        <p14:creationId xmlns:p14="http://schemas.microsoft.com/office/powerpoint/2010/main" val="776267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C462AABC-59F0-4704-8CBE-322C381DF522}" type="datetimeFigureOut">
              <a:rPr lang="en-US" smtClean="0"/>
              <a:pPr>
                <a:defRPr/>
              </a:pPr>
              <a:t>1/30/2018</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AFE63035-7AFB-4451-AC26-8262C4B12548}" type="slidenum">
              <a:rPr lang="en-US" smtClean="0"/>
              <a:pPr>
                <a:defRPr/>
              </a:pPr>
              <a:t>‹#›</a:t>
            </a:fld>
            <a:endParaRPr lang="en-US"/>
          </a:p>
        </p:txBody>
      </p:sp>
    </p:spTree>
    <p:extLst>
      <p:ext uri="{BB962C8B-B14F-4D97-AF65-F5344CB8AC3E}">
        <p14:creationId xmlns:p14="http://schemas.microsoft.com/office/powerpoint/2010/main" val="984016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9FF0352E-E8C0-4E0E-878F-6BB0357C3B4A}" type="datetimeFigureOut">
              <a:rPr lang="en-US" smtClean="0"/>
              <a:pPr>
                <a:defRPr/>
              </a:pPr>
              <a:t>1/30/2018</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7B23CF3C-9473-49A5-BD4C-C142D0759BDB}" type="slidenum">
              <a:rPr lang="en-US" smtClean="0"/>
              <a:pPr>
                <a:defRPr/>
              </a:pPr>
              <a:t>‹#›</a:t>
            </a:fld>
            <a:endParaRPr lang="en-US"/>
          </a:p>
        </p:txBody>
      </p:sp>
    </p:spTree>
    <p:extLst>
      <p:ext uri="{BB962C8B-B14F-4D97-AF65-F5344CB8AC3E}">
        <p14:creationId xmlns:p14="http://schemas.microsoft.com/office/powerpoint/2010/main" val="4184110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0F13B08D-E4F0-4705-B7BD-88E6825BF93D}" type="datetimeFigureOut">
              <a:rPr lang="en-US" smtClean="0"/>
              <a:pPr>
                <a:defRPr/>
              </a:pPr>
              <a:t>1/30/2018</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97C59101-7092-4D56-B069-BC9DC7B62403}" type="slidenum">
              <a:rPr lang="en-US" smtClean="0"/>
              <a:pPr>
                <a:defRPr/>
              </a:pPr>
              <a:t>‹#›</a:t>
            </a:fld>
            <a:endParaRPr lang="en-US"/>
          </a:p>
        </p:txBody>
      </p:sp>
    </p:spTree>
    <p:extLst>
      <p:ext uri="{BB962C8B-B14F-4D97-AF65-F5344CB8AC3E}">
        <p14:creationId xmlns:p14="http://schemas.microsoft.com/office/powerpoint/2010/main" val="3815944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A44C0FFF-0714-4AFB-9254-88F7487AA406}" type="datetimeFigureOut">
              <a:rPr lang="en-US" smtClean="0"/>
              <a:pPr>
                <a:defRPr/>
              </a:pPr>
              <a:t>1/30/2018</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FBBF26B-01E7-4A95-9465-7A39FC81B077}" type="slidenum">
              <a:rPr lang="en-US" smtClean="0"/>
              <a:pPr>
                <a:defRPr/>
              </a:pPr>
              <a:t>‹#›</a:t>
            </a:fld>
            <a:endParaRPr lang="en-US"/>
          </a:p>
        </p:txBody>
      </p:sp>
    </p:spTree>
    <p:extLst>
      <p:ext uri="{BB962C8B-B14F-4D97-AF65-F5344CB8AC3E}">
        <p14:creationId xmlns:p14="http://schemas.microsoft.com/office/powerpoint/2010/main" val="3142968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DB8A1122-A9F8-4B4B-B471-42DCCFF0EA8A}" type="datetimeFigureOut">
              <a:rPr lang="en-US" smtClean="0"/>
              <a:pPr>
                <a:defRPr/>
              </a:pPr>
              <a:t>1/30/2018</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89D5020-1720-4A3E-9391-223F616A392C}" type="slidenum">
              <a:rPr lang="en-US" smtClean="0"/>
              <a:pPr>
                <a:defRPr/>
              </a:pPr>
              <a:t>‹#›</a:t>
            </a:fld>
            <a:endParaRPr lang="en-US"/>
          </a:p>
        </p:txBody>
      </p:sp>
    </p:spTree>
    <p:extLst>
      <p:ext uri="{BB962C8B-B14F-4D97-AF65-F5344CB8AC3E}">
        <p14:creationId xmlns:p14="http://schemas.microsoft.com/office/powerpoint/2010/main" val="91292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1F071F27-8056-494F-AFE6-CE6B27C2AFAE}" type="datetimeFigureOut">
              <a:rPr lang="en-US" smtClean="0"/>
              <a:pPr>
                <a:defRPr/>
              </a:pPr>
              <a:t>1/30/2018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F3FA153-D9B9-46AC-9AD0-7F50C37E2DB4}" type="slidenum">
              <a:rPr lang="en-US" smtClean="0"/>
              <a:pPr>
                <a:defRPr/>
              </a:pPr>
              <a:t>‹#›</a:t>
            </a:fld>
            <a:endParaRPr lang="en-US"/>
          </a:p>
        </p:txBody>
      </p:sp>
      <p:pic>
        <p:nvPicPr>
          <p:cNvPr id="7" name="Picture 7"/>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76200"/>
            <a:ext cx="9145588" cy="6859588"/>
          </a:xfrm>
          <a:prstGeom prst="rect">
            <a:avLst/>
          </a:prstGeom>
          <a:noFill/>
          <a:ln w="9525">
            <a:solidFill>
              <a:srgbClr val="FFCC00"/>
            </a:solidFill>
            <a:miter lim="800000"/>
            <a:headEnd/>
            <a:tailEnd/>
          </a:ln>
          <a:extLst>
            <a:ext uri="{909E8E84-426E-40DD-AFC4-6F175D3DCCD1}">
              <a14:hiddenFill xmlns:a14="http://schemas.microsoft.com/office/drawing/2010/main">
                <a:solidFill>
                  <a:srgbClr val="FFFFFF"/>
                </a:solidFill>
              </a14:hiddenFill>
            </a:ext>
          </a:extLst>
        </p:spPr>
      </p:pic>
      <p:sp>
        <p:nvSpPr>
          <p:cNvPr id="8" name="Rectangle 8"/>
          <p:cNvSpPr>
            <a:spLocks noChangeArrowheads="1"/>
          </p:cNvSpPr>
          <p:nvPr userDrawn="1"/>
        </p:nvSpPr>
        <p:spPr bwMode="auto">
          <a:xfrm>
            <a:off x="0" y="6705600"/>
            <a:ext cx="9144000" cy="152400"/>
          </a:xfrm>
          <a:prstGeom prst="rect">
            <a:avLst/>
          </a:prstGeom>
          <a:solidFill>
            <a:schemeClr val="accent2"/>
          </a:solidFill>
          <a:ln>
            <a:noFill/>
          </a:ln>
          <a:effectLs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p>
        </p:txBody>
      </p:sp>
      <p:sp>
        <p:nvSpPr>
          <p:cNvPr id="9" name="Rectangle 10"/>
          <p:cNvSpPr>
            <a:spLocks noChangeArrowheads="1"/>
          </p:cNvSpPr>
          <p:nvPr userDrawn="1"/>
        </p:nvSpPr>
        <p:spPr bwMode="auto">
          <a:xfrm flipV="1">
            <a:off x="0" y="6705600"/>
            <a:ext cx="9144000" cy="36513"/>
          </a:xfrm>
          <a:prstGeom prst="rect">
            <a:avLst/>
          </a:prstGeom>
          <a:solidFill>
            <a:srgbClr val="FFB300"/>
          </a:solidFill>
          <a:ln>
            <a:noFill/>
          </a:ln>
          <a:effectLs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p>
        </p:txBody>
      </p:sp>
      <p:sp>
        <p:nvSpPr>
          <p:cNvPr id="10" name="Rectangle 11"/>
          <p:cNvSpPr>
            <a:spLocks noChangeArrowheads="1"/>
          </p:cNvSpPr>
          <p:nvPr userDrawn="1"/>
        </p:nvSpPr>
        <p:spPr bwMode="auto">
          <a:xfrm flipV="1">
            <a:off x="0" y="-114300"/>
            <a:ext cx="9144000" cy="55562"/>
          </a:xfrm>
          <a:prstGeom prst="rect">
            <a:avLst/>
          </a:prstGeom>
          <a:solidFill>
            <a:schemeClr val="accent2"/>
          </a:solidFill>
          <a:ln>
            <a:noFill/>
          </a:ln>
          <a:effectLs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p>
        </p:txBody>
      </p:sp>
      <p:pic>
        <p:nvPicPr>
          <p:cNvPr id="11" name="Picture 22" descr="OSHA_LOGORGB"/>
          <p:cNvPicPr>
            <a:picLocks noChangeAspect="1" noChangeArrowheads="1"/>
          </p:cNvPicPr>
          <p:nvPr userDrawn="1"/>
        </p:nvPicPr>
        <p:blipFill>
          <a:blip r:embed="rId1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58000" y="5791200"/>
            <a:ext cx="1905000"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235384"/>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33400"/>
            <a:ext cx="7772400" cy="1470025"/>
          </a:xfrm>
        </p:spPr>
        <p:txBody>
          <a:bodyPr/>
          <a:lstStyle/>
          <a:p>
            <a:r>
              <a:rPr lang="en-US" dirty="0" smtClean="0"/>
              <a:t>Overview Silica Exposure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00" y="1664677"/>
            <a:ext cx="5334000" cy="5181600"/>
          </a:xfrm>
          <a:prstGeom prst="rect">
            <a:avLst/>
          </a:prstGeom>
        </p:spPr>
      </p:pic>
    </p:spTree>
    <p:extLst>
      <p:ext uri="{BB962C8B-B14F-4D97-AF65-F5344CB8AC3E}">
        <p14:creationId xmlns:p14="http://schemas.microsoft.com/office/powerpoint/2010/main" val="155852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Title 1"/>
          <p:cNvSpPr>
            <a:spLocks noGrp="1"/>
          </p:cNvSpPr>
          <p:nvPr>
            <p:ph type="title"/>
          </p:nvPr>
        </p:nvSpPr>
        <p:spPr>
          <a:xfrm>
            <a:off x="2133600" y="4800600"/>
            <a:ext cx="5486400" cy="566738"/>
          </a:xfrm>
        </p:spPr>
        <p:txBody>
          <a:bodyPr>
            <a:normAutofit fontScale="90000"/>
          </a:bodyPr>
          <a:lstStyle/>
          <a:p>
            <a:r>
              <a:rPr lang="en-US" sz="3200" dirty="0" smtClean="0"/>
              <a:t>18 Operations under Table 1</a:t>
            </a:r>
          </a:p>
        </p:txBody>
      </p:sp>
      <p:pic>
        <p:nvPicPr>
          <p:cNvPr id="2" name="Picture Placeholder 1"/>
          <p:cNvPicPr>
            <a:picLocks noGrp="1" noChangeAspect="1"/>
          </p:cNvPicPr>
          <p:nvPr>
            <p:ph type="pic" idx="1"/>
          </p:nvPr>
        </p:nvPicPr>
        <p:blipFill>
          <a:blip r:embed="rId3">
            <a:extLst>
              <a:ext uri="{28A0092B-C50C-407E-A947-70E740481C1C}">
                <a14:useLocalDpi xmlns:a14="http://schemas.microsoft.com/office/drawing/2010/main" val="0"/>
              </a:ext>
            </a:extLst>
          </a:blip>
          <a:srcRect t="21875" b="21875"/>
          <a:stretch>
            <a:fillRect/>
          </a:stretch>
        </p:blipFill>
        <p:spPr/>
      </p:pic>
      <p:sp>
        <p:nvSpPr>
          <p:cNvPr id="40964" name="Text Placeholder 3"/>
          <p:cNvSpPr>
            <a:spLocks noGrp="1"/>
          </p:cNvSpPr>
          <p:nvPr>
            <p:ph type="body" sz="half" idx="2"/>
          </p:nvPr>
        </p:nvSpPr>
        <p:spPr>
          <a:xfrm>
            <a:off x="1676400" y="5367338"/>
            <a:ext cx="5903913" cy="804862"/>
          </a:xfrm>
        </p:spPr>
        <p:txBody>
          <a:bodyPr>
            <a:normAutofit fontScale="85000" lnSpcReduction="20000"/>
          </a:bodyPr>
          <a:lstStyle/>
          <a:p>
            <a:pPr algn="ctr"/>
            <a:r>
              <a:rPr lang="en-US" sz="3200" dirty="0" smtClean="0"/>
              <a:t>Use of rig-mounted earth-drilling rigs for rock and concrete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Title 1"/>
          <p:cNvSpPr>
            <a:spLocks noGrp="1"/>
          </p:cNvSpPr>
          <p:nvPr>
            <p:ph type="title"/>
          </p:nvPr>
        </p:nvSpPr>
        <p:spPr>
          <a:xfrm>
            <a:off x="2133600" y="4800600"/>
            <a:ext cx="5486400" cy="566738"/>
          </a:xfrm>
        </p:spPr>
        <p:txBody>
          <a:bodyPr>
            <a:normAutofit fontScale="90000"/>
          </a:bodyPr>
          <a:lstStyle/>
          <a:p>
            <a:r>
              <a:rPr lang="en-US" sz="3200" dirty="0" smtClean="0"/>
              <a:t>18 Operations under Table 1</a:t>
            </a:r>
          </a:p>
        </p:txBody>
      </p:sp>
      <p:pic>
        <p:nvPicPr>
          <p:cNvPr id="2" name="Picture Placeholder 1"/>
          <p:cNvPicPr>
            <a:picLocks noGrp="1" noChangeAspect="1"/>
          </p:cNvPicPr>
          <p:nvPr>
            <p:ph type="pic" idx="1"/>
          </p:nvPr>
        </p:nvPicPr>
        <p:blipFill>
          <a:blip r:embed="rId3">
            <a:extLst>
              <a:ext uri="{28A0092B-C50C-407E-A947-70E740481C1C}">
                <a14:useLocalDpi xmlns:a14="http://schemas.microsoft.com/office/drawing/2010/main" val="0"/>
              </a:ext>
            </a:extLst>
          </a:blip>
          <a:srcRect/>
          <a:stretch>
            <a:fillRect/>
          </a:stretch>
        </p:blipFill>
        <p:spPr/>
      </p:pic>
      <p:sp>
        <p:nvSpPr>
          <p:cNvPr id="43012" name="Text Placeholder 3"/>
          <p:cNvSpPr>
            <a:spLocks noGrp="1"/>
          </p:cNvSpPr>
          <p:nvPr>
            <p:ph type="body" sz="half" idx="2"/>
          </p:nvPr>
        </p:nvSpPr>
        <p:spPr>
          <a:xfrm>
            <a:off x="1676400" y="5367338"/>
            <a:ext cx="5903913" cy="804862"/>
          </a:xfrm>
        </p:spPr>
        <p:txBody>
          <a:bodyPr/>
          <a:lstStyle/>
          <a:p>
            <a:pPr algn="ctr"/>
            <a:r>
              <a:rPr lang="en-US" sz="3200" dirty="0" smtClean="0"/>
              <a:t>Use of drivable milling machines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Title 1"/>
          <p:cNvSpPr>
            <a:spLocks noGrp="1"/>
          </p:cNvSpPr>
          <p:nvPr>
            <p:ph type="title"/>
          </p:nvPr>
        </p:nvSpPr>
        <p:spPr>
          <a:xfrm>
            <a:off x="2133600" y="4800600"/>
            <a:ext cx="5486400" cy="566738"/>
          </a:xfrm>
        </p:spPr>
        <p:txBody>
          <a:bodyPr>
            <a:normAutofit fontScale="90000"/>
          </a:bodyPr>
          <a:lstStyle/>
          <a:p>
            <a:r>
              <a:rPr lang="en-US" sz="3200" dirty="0" smtClean="0"/>
              <a:t>18 Operations under Table 1</a:t>
            </a:r>
          </a:p>
        </p:txBody>
      </p:sp>
      <p:pic>
        <p:nvPicPr>
          <p:cNvPr id="3" name="Picture Placeholder 2"/>
          <p:cNvPicPr>
            <a:picLocks noGrp="1" noChangeAspect="1"/>
          </p:cNvPicPr>
          <p:nvPr>
            <p:ph type="pic" idx="1"/>
          </p:nvPr>
        </p:nvPicPr>
        <p:blipFill>
          <a:blip r:embed="rId3">
            <a:extLst>
              <a:ext uri="{28A0092B-C50C-407E-A947-70E740481C1C}">
                <a14:useLocalDpi xmlns:a14="http://schemas.microsoft.com/office/drawing/2010/main" val="0"/>
              </a:ext>
            </a:extLst>
          </a:blip>
          <a:srcRect l="64" r="64"/>
          <a:stretch>
            <a:fillRect/>
          </a:stretch>
        </p:blipFill>
        <p:spPr/>
      </p:pic>
      <p:sp>
        <p:nvSpPr>
          <p:cNvPr id="46084" name="Text Placeholder 3"/>
          <p:cNvSpPr>
            <a:spLocks noGrp="1"/>
          </p:cNvSpPr>
          <p:nvPr>
            <p:ph type="body" sz="half" idx="2"/>
          </p:nvPr>
        </p:nvSpPr>
        <p:spPr>
          <a:xfrm>
            <a:off x="1676400" y="5367338"/>
            <a:ext cx="5903913" cy="804862"/>
          </a:xfrm>
        </p:spPr>
        <p:txBody>
          <a:bodyPr/>
          <a:lstStyle/>
          <a:p>
            <a:pPr algn="ctr"/>
            <a:r>
              <a:rPr lang="en-US" sz="3200" dirty="0" smtClean="0"/>
              <a:t>Rock Crushing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Title 1"/>
          <p:cNvSpPr>
            <a:spLocks noGrp="1"/>
          </p:cNvSpPr>
          <p:nvPr>
            <p:ph type="title"/>
          </p:nvPr>
        </p:nvSpPr>
        <p:spPr>
          <a:xfrm>
            <a:off x="2133600" y="4800600"/>
            <a:ext cx="5486400" cy="566738"/>
          </a:xfrm>
        </p:spPr>
        <p:txBody>
          <a:bodyPr>
            <a:normAutofit fontScale="90000"/>
          </a:bodyPr>
          <a:lstStyle/>
          <a:p>
            <a:r>
              <a:rPr lang="en-US" sz="3200" dirty="0" smtClean="0"/>
              <a:t>18 Operations under Table 1</a:t>
            </a:r>
          </a:p>
        </p:txBody>
      </p:sp>
      <p:pic>
        <p:nvPicPr>
          <p:cNvPr id="2" name="Picture Placeholder 1"/>
          <p:cNvPicPr>
            <a:picLocks noGrp="1" noChangeAspect="1"/>
          </p:cNvPicPr>
          <p:nvPr>
            <p:ph type="pic" idx="1"/>
          </p:nvPr>
        </p:nvPicPr>
        <p:blipFill>
          <a:blip r:embed="rId3">
            <a:extLst>
              <a:ext uri="{28A0092B-C50C-407E-A947-70E740481C1C}">
                <a14:useLocalDpi xmlns:a14="http://schemas.microsoft.com/office/drawing/2010/main" val="0"/>
              </a:ext>
            </a:extLst>
          </a:blip>
          <a:srcRect l="5111" r="5111"/>
          <a:stretch>
            <a:fillRect/>
          </a:stretch>
        </p:blipFill>
        <p:spPr>
          <a:xfrm>
            <a:off x="838200" y="304800"/>
            <a:ext cx="7315200" cy="4422775"/>
          </a:xfrm>
        </p:spPr>
      </p:pic>
      <p:sp>
        <p:nvSpPr>
          <p:cNvPr id="48132" name="Text Placeholder 3"/>
          <p:cNvSpPr>
            <a:spLocks noGrp="1"/>
          </p:cNvSpPr>
          <p:nvPr>
            <p:ph type="body" sz="half" idx="2"/>
          </p:nvPr>
        </p:nvSpPr>
        <p:spPr>
          <a:xfrm>
            <a:off x="1676400" y="5367338"/>
            <a:ext cx="5903913" cy="804862"/>
          </a:xfrm>
        </p:spPr>
        <p:txBody>
          <a:bodyPr>
            <a:normAutofit fontScale="85000" lnSpcReduction="20000"/>
          </a:bodyPr>
          <a:lstStyle/>
          <a:p>
            <a:pPr algn="ctr"/>
            <a:r>
              <a:rPr lang="en-US" sz="3200" dirty="0" smtClean="0"/>
              <a:t>Use of heavy equipment during earthmoving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Table 1 Tasks</a:t>
            </a:r>
            <a:endParaRPr lang="en-US" dirty="0"/>
          </a:p>
        </p:txBody>
      </p:sp>
      <p:sp>
        <p:nvSpPr>
          <p:cNvPr id="3" name="Content Placeholder 2"/>
          <p:cNvSpPr>
            <a:spLocks noGrp="1"/>
          </p:cNvSpPr>
          <p:nvPr>
            <p:ph sz="half" idx="1"/>
          </p:nvPr>
        </p:nvSpPr>
        <p:spPr>
          <a:xfrm>
            <a:off x="457200" y="838200"/>
            <a:ext cx="4038600" cy="4525963"/>
          </a:xfrm>
        </p:spPr>
        <p:txBody>
          <a:bodyPr>
            <a:normAutofit fontScale="92500" lnSpcReduction="20000"/>
          </a:bodyPr>
          <a:lstStyle/>
          <a:p>
            <a:pPr eaLnBrk="1" hangingPunct="1">
              <a:spcBef>
                <a:spcPct val="0"/>
              </a:spcBef>
              <a:buSzPct val="100000"/>
              <a:buFont typeface="Wingdings" panose="05000000000000000000" pitchFamily="2" charset="2"/>
              <a:buChar char="§"/>
            </a:pPr>
            <a:r>
              <a:rPr lang="en-US" altLang="en-US" sz="2400" dirty="0"/>
              <a:t>Stationary masonry saws</a:t>
            </a:r>
          </a:p>
          <a:p>
            <a:pPr eaLnBrk="1" hangingPunct="1">
              <a:spcBef>
                <a:spcPct val="0"/>
              </a:spcBef>
              <a:buSzPct val="100000"/>
              <a:buFont typeface="Wingdings" panose="05000000000000000000" pitchFamily="2" charset="2"/>
              <a:buChar char="§"/>
            </a:pPr>
            <a:r>
              <a:rPr lang="en-US" altLang="en-US" sz="2400" dirty="0"/>
              <a:t>Handheld power saws</a:t>
            </a:r>
          </a:p>
          <a:p>
            <a:pPr eaLnBrk="1" hangingPunct="1">
              <a:spcBef>
                <a:spcPct val="0"/>
              </a:spcBef>
              <a:buSzPct val="100000"/>
              <a:buFont typeface="Wingdings" panose="05000000000000000000" pitchFamily="2" charset="2"/>
              <a:buChar char="§"/>
            </a:pPr>
            <a:r>
              <a:rPr lang="en-US" altLang="en-US" sz="2400" dirty="0"/>
              <a:t>Handheld power saws for fiber cement board</a:t>
            </a:r>
          </a:p>
          <a:p>
            <a:pPr eaLnBrk="1" hangingPunct="1">
              <a:spcBef>
                <a:spcPct val="0"/>
              </a:spcBef>
              <a:buSzPct val="100000"/>
              <a:buFont typeface="Wingdings" panose="05000000000000000000" pitchFamily="2" charset="2"/>
              <a:buChar char="§"/>
            </a:pPr>
            <a:r>
              <a:rPr lang="en-US" altLang="en-US" sz="2400" dirty="0"/>
              <a:t>Walk-behind saws</a:t>
            </a:r>
          </a:p>
          <a:p>
            <a:pPr eaLnBrk="1" hangingPunct="1">
              <a:spcBef>
                <a:spcPct val="0"/>
              </a:spcBef>
              <a:buSzPct val="100000"/>
              <a:buFont typeface="Wingdings" panose="05000000000000000000" pitchFamily="2" charset="2"/>
              <a:buChar char="§"/>
            </a:pPr>
            <a:r>
              <a:rPr lang="en-US" altLang="en-US" sz="2400" dirty="0"/>
              <a:t>Drivable saws</a:t>
            </a:r>
          </a:p>
          <a:p>
            <a:pPr eaLnBrk="1" hangingPunct="1">
              <a:spcBef>
                <a:spcPct val="0"/>
              </a:spcBef>
              <a:buSzPct val="100000"/>
              <a:buFont typeface="Wingdings" panose="05000000000000000000" pitchFamily="2" charset="2"/>
              <a:buChar char="§"/>
            </a:pPr>
            <a:r>
              <a:rPr lang="en-US" altLang="en-US" sz="2400" dirty="0"/>
              <a:t>Rig-mounted core saws or drills</a:t>
            </a:r>
          </a:p>
          <a:p>
            <a:pPr eaLnBrk="1" hangingPunct="1">
              <a:spcBef>
                <a:spcPct val="0"/>
              </a:spcBef>
              <a:buSzPct val="100000"/>
              <a:buFont typeface="Wingdings" panose="05000000000000000000" pitchFamily="2" charset="2"/>
              <a:buChar char="§"/>
            </a:pPr>
            <a:r>
              <a:rPr lang="en-US" altLang="en-US" sz="2400" dirty="0"/>
              <a:t>Handheld and stand-mounted drills</a:t>
            </a:r>
          </a:p>
          <a:p>
            <a:pPr eaLnBrk="1" hangingPunct="1">
              <a:spcBef>
                <a:spcPct val="0"/>
              </a:spcBef>
              <a:buSzPct val="100000"/>
              <a:buFont typeface="Wingdings" panose="05000000000000000000" pitchFamily="2" charset="2"/>
              <a:buChar char="§"/>
            </a:pPr>
            <a:r>
              <a:rPr lang="en-US" altLang="en-US" sz="2400" dirty="0"/>
              <a:t>Dowel drilling rigs for concrete</a:t>
            </a:r>
          </a:p>
          <a:p>
            <a:pPr eaLnBrk="1" hangingPunct="1">
              <a:spcBef>
                <a:spcPct val="0"/>
              </a:spcBef>
              <a:buSzPct val="100000"/>
              <a:buFont typeface="Wingdings" panose="05000000000000000000" pitchFamily="2" charset="2"/>
              <a:buChar char="§"/>
            </a:pPr>
            <a:r>
              <a:rPr lang="en-US" altLang="en-US" sz="2400" dirty="0"/>
              <a:t>Vehicle-mounted drilling rigs for rock and concrete</a:t>
            </a:r>
          </a:p>
          <a:p>
            <a:pPr eaLnBrk="1" hangingPunct="1">
              <a:spcBef>
                <a:spcPct val="0"/>
              </a:spcBef>
              <a:buSzPct val="100000"/>
              <a:buFont typeface="Wingdings" panose="05000000000000000000" pitchFamily="2" charset="2"/>
              <a:buChar char="§"/>
            </a:pPr>
            <a:r>
              <a:rPr lang="en-US" altLang="en-US" sz="2400" dirty="0"/>
              <a:t>Jackhammers and handheld powered chipping tools</a:t>
            </a:r>
          </a:p>
          <a:p>
            <a:endParaRPr lang="en-US" dirty="0"/>
          </a:p>
        </p:txBody>
      </p:sp>
      <p:sp>
        <p:nvSpPr>
          <p:cNvPr id="4" name="Content Placeholder 3"/>
          <p:cNvSpPr>
            <a:spLocks noGrp="1"/>
          </p:cNvSpPr>
          <p:nvPr>
            <p:ph sz="half" idx="2"/>
          </p:nvPr>
        </p:nvSpPr>
        <p:spPr>
          <a:xfrm>
            <a:off x="4648200" y="808037"/>
            <a:ext cx="4038600" cy="4525963"/>
          </a:xfrm>
        </p:spPr>
        <p:txBody>
          <a:bodyPr>
            <a:normAutofit fontScale="92500" lnSpcReduction="20000"/>
          </a:bodyPr>
          <a:lstStyle/>
          <a:p>
            <a:pPr>
              <a:spcBef>
                <a:spcPct val="0"/>
              </a:spcBef>
              <a:buSzPct val="100000"/>
              <a:buFont typeface="Wingdings" panose="05000000000000000000" pitchFamily="2" charset="2"/>
              <a:buChar char="§"/>
            </a:pPr>
            <a:r>
              <a:rPr lang="en-US" altLang="en-US" sz="2400" dirty="0"/>
              <a:t>Handheld grinders for mortar removal (</a:t>
            </a:r>
            <a:r>
              <a:rPr lang="en-US" altLang="en-US" sz="2400" dirty="0" err="1"/>
              <a:t>tuckpointing</a:t>
            </a:r>
            <a:r>
              <a:rPr lang="en-US" altLang="en-US" sz="2400" dirty="0"/>
              <a:t>)</a:t>
            </a:r>
          </a:p>
          <a:p>
            <a:pPr>
              <a:spcBef>
                <a:spcPct val="0"/>
              </a:spcBef>
              <a:buSzPct val="100000"/>
              <a:buFont typeface="Wingdings" panose="05000000000000000000" pitchFamily="2" charset="2"/>
              <a:buChar char="§"/>
            </a:pPr>
            <a:r>
              <a:rPr lang="en-US" altLang="en-US" sz="2400" dirty="0"/>
              <a:t>Handheld grinders for other than mortar removal</a:t>
            </a:r>
          </a:p>
          <a:p>
            <a:pPr>
              <a:spcBef>
                <a:spcPct val="0"/>
              </a:spcBef>
              <a:buSzPct val="100000"/>
              <a:buFont typeface="Wingdings" panose="05000000000000000000" pitchFamily="2" charset="2"/>
              <a:buChar char="§"/>
            </a:pPr>
            <a:r>
              <a:rPr lang="en-US" altLang="en-US" sz="2400" dirty="0"/>
              <a:t>Walk-behind milling machines and floor grinders</a:t>
            </a:r>
          </a:p>
          <a:p>
            <a:pPr>
              <a:spcBef>
                <a:spcPct val="0"/>
              </a:spcBef>
              <a:buSzPct val="100000"/>
              <a:buFont typeface="Wingdings" panose="05000000000000000000" pitchFamily="2" charset="2"/>
              <a:buChar char="§"/>
            </a:pPr>
            <a:r>
              <a:rPr lang="en-US" altLang="en-US" sz="2400" dirty="0" smtClean="0"/>
              <a:t>(2) Small/Large </a:t>
            </a:r>
            <a:r>
              <a:rPr lang="en-US" altLang="en-US" sz="2400" dirty="0"/>
              <a:t>drivable milling machines</a:t>
            </a:r>
          </a:p>
          <a:p>
            <a:pPr>
              <a:spcBef>
                <a:spcPct val="0"/>
              </a:spcBef>
              <a:buSzPct val="100000"/>
              <a:buFont typeface="Wingdings" panose="05000000000000000000" pitchFamily="2" charset="2"/>
              <a:buChar char="§"/>
            </a:pPr>
            <a:r>
              <a:rPr lang="en-US" altLang="en-US" sz="2400" dirty="0" smtClean="0"/>
              <a:t>Crushing </a:t>
            </a:r>
            <a:r>
              <a:rPr lang="en-US" altLang="en-US" sz="2400" dirty="0"/>
              <a:t>machines</a:t>
            </a:r>
          </a:p>
          <a:p>
            <a:pPr>
              <a:spcBef>
                <a:spcPct val="0"/>
              </a:spcBef>
              <a:buSzPct val="100000"/>
              <a:buFont typeface="Wingdings" panose="05000000000000000000" pitchFamily="2" charset="2"/>
              <a:buChar char="§"/>
            </a:pPr>
            <a:r>
              <a:rPr lang="en-US" altLang="en-US" sz="2400" dirty="0"/>
              <a:t>Heavy equipment and utility vehicles to abrade or fracture silica materials</a:t>
            </a:r>
          </a:p>
          <a:p>
            <a:pPr>
              <a:spcBef>
                <a:spcPct val="0"/>
              </a:spcBef>
              <a:buSzPct val="100000"/>
              <a:buFont typeface="Wingdings" panose="05000000000000000000" pitchFamily="2" charset="2"/>
              <a:buChar char="§"/>
            </a:pPr>
            <a:r>
              <a:rPr lang="en-US" altLang="en-US" sz="2400" dirty="0"/>
              <a:t>Heavy equipment and utility vehicles for grading and excavating</a:t>
            </a:r>
          </a:p>
          <a:p>
            <a:endParaRPr lang="en-US" sz="2000" dirty="0"/>
          </a:p>
        </p:txBody>
      </p:sp>
    </p:spTree>
    <p:extLst>
      <p:ext uri="{BB962C8B-B14F-4D97-AF65-F5344CB8AC3E}">
        <p14:creationId xmlns:p14="http://schemas.microsoft.com/office/powerpoint/2010/main" val="23333581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rtlCol="0">
            <a:normAutofit/>
          </a:bodyPr>
          <a:lstStyle/>
          <a:p>
            <a:pPr eaLnBrk="1" fontAlgn="auto" hangingPunct="1">
              <a:spcAft>
                <a:spcPts val="0"/>
              </a:spcAft>
              <a:defRPr/>
            </a:pPr>
            <a:r>
              <a:rPr lang="en-US" altLang="en-US" dirty="0" smtClean="0"/>
              <a:t>Who is Engaged with Table 1?</a:t>
            </a:r>
          </a:p>
        </p:txBody>
      </p:sp>
      <p:sp>
        <p:nvSpPr>
          <p:cNvPr id="33795" name="Content Placeholder 2"/>
          <p:cNvSpPr>
            <a:spLocks noGrp="1"/>
          </p:cNvSpPr>
          <p:nvPr>
            <p:ph idx="1"/>
          </p:nvPr>
        </p:nvSpPr>
        <p:spPr/>
        <p:txBody>
          <a:bodyPr/>
          <a:lstStyle/>
          <a:p>
            <a:pPr marL="0" indent="0" eaLnBrk="1" hangingPunct="1">
              <a:buClr>
                <a:srgbClr val="FF0000"/>
              </a:buClr>
              <a:buNone/>
              <a:defRPr/>
            </a:pPr>
            <a:r>
              <a:rPr lang="en-US" altLang="en-US" dirty="0">
                <a:solidFill>
                  <a:prstClr val="black"/>
                </a:solidFill>
              </a:rPr>
              <a:t>Employees </a:t>
            </a:r>
            <a:r>
              <a:rPr lang="en-US" altLang="en-US" u="sng" dirty="0">
                <a:solidFill>
                  <a:prstClr val="black"/>
                </a:solidFill>
              </a:rPr>
              <a:t>are</a:t>
            </a:r>
            <a:r>
              <a:rPr lang="en-US" altLang="en-US" dirty="0">
                <a:solidFill>
                  <a:prstClr val="black"/>
                </a:solidFill>
              </a:rPr>
              <a:t> “engaged in the task” when operating the listed equipment, assisting with the task, or have some responsibility for the completion of the task</a:t>
            </a:r>
          </a:p>
          <a:p>
            <a:pPr marL="0" indent="0" eaLnBrk="1" hangingPunct="1">
              <a:buClr>
                <a:srgbClr val="FF0000"/>
              </a:buClr>
              <a:buNone/>
              <a:defRPr/>
            </a:pPr>
            <a:r>
              <a:rPr lang="en-US" altLang="en-US" dirty="0">
                <a:solidFill>
                  <a:prstClr val="black"/>
                </a:solidFill>
              </a:rPr>
              <a:t>Employees </a:t>
            </a:r>
            <a:r>
              <a:rPr lang="en-US" altLang="en-US" u="sng" dirty="0">
                <a:solidFill>
                  <a:prstClr val="black"/>
                </a:solidFill>
              </a:rPr>
              <a:t>are not</a:t>
            </a:r>
            <a:r>
              <a:rPr lang="en-US" altLang="en-US" dirty="0">
                <a:solidFill>
                  <a:prstClr val="black"/>
                </a:solidFill>
              </a:rPr>
              <a:t> “engaged in the task” if they are only in the vicinity of a task</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80010" y="228600"/>
            <a:ext cx="8229600" cy="914400"/>
          </a:xfrm>
        </p:spPr>
        <p:txBody>
          <a:bodyPr>
            <a:normAutofit fontScale="90000"/>
          </a:bodyPr>
          <a:lstStyle/>
          <a:p>
            <a:r>
              <a:rPr lang="en-US" altLang="en-US" sz="4000" dirty="0" smtClean="0">
                <a:solidFill>
                  <a:schemeClr val="tx1"/>
                </a:solidFill>
              </a:rPr>
              <a:t>Respiratory Protection Requirements on Table 1</a:t>
            </a:r>
          </a:p>
        </p:txBody>
      </p:sp>
      <p:sp>
        <p:nvSpPr>
          <p:cNvPr id="4" name="Slide Number Placeholder 3"/>
          <p:cNvSpPr>
            <a:spLocks noGrp="1"/>
          </p:cNvSpPr>
          <p:nvPr>
            <p:ph type="sldNum" sz="quarter" idx="12"/>
          </p:nvPr>
        </p:nvSpPr>
        <p:spPr>
          <a:xfrm>
            <a:off x="8191500" y="6248400"/>
            <a:ext cx="685800" cy="365125"/>
          </a:xfrm>
        </p:spPr>
        <p:txBody>
          <a:bodyPr/>
          <a:lstStyle/>
          <a:p>
            <a:fld id="{4AF685D9-CCD3-4114-A06A-21DD342E2317}" type="slidenum">
              <a:rPr lang="en-US" smtClean="0">
                <a:solidFill>
                  <a:prstClr val="black">
                    <a:lumMod val="50000"/>
                    <a:lumOff val="50000"/>
                  </a:prstClr>
                </a:solidFill>
              </a:rPr>
              <a:pPr/>
              <a:t>16</a:t>
            </a:fld>
            <a:endParaRPr lang="en-US" dirty="0">
              <a:solidFill>
                <a:prstClr val="black">
                  <a:lumMod val="50000"/>
                  <a:lumOff val="50000"/>
                </a:prstClr>
              </a:solidFill>
            </a:endParaRPr>
          </a:p>
        </p:txBody>
      </p:sp>
      <p:sp>
        <p:nvSpPr>
          <p:cNvPr id="6" name="Rectangle 3"/>
          <p:cNvSpPr txBox="1">
            <a:spLocks noChangeArrowheads="1"/>
          </p:cNvSpPr>
          <p:nvPr/>
        </p:nvSpPr>
        <p:spPr bwMode="auto">
          <a:xfrm>
            <a:off x="533400" y="1600200"/>
            <a:ext cx="80010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eaLnBrk="1" hangingPunct="1">
              <a:buClr>
                <a:srgbClr val="FF0000"/>
              </a:buClr>
              <a:buNone/>
              <a:defRPr/>
            </a:pPr>
            <a:r>
              <a:rPr lang="en-US" altLang="en-US" sz="2800" dirty="0" smtClean="0">
                <a:solidFill>
                  <a:prstClr val="black"/>
                </a:solidFill>
              </a:rPr>
              <a:t>Respirators required where exposures above the PEL are likely to persist despite full and proper implementation of the specified engineering and work practice controls</a:t>
            </a:r>
          </a:p>
          <a:p>
            <a:pPr marL="0" indent="0" eaLnBrk="1" hangingPunct="1">
              <a:buClr>
                <a:srgbClr val="FF0000"/>
              </a:buClr>
              <a:buNone/>
              <a:defRPr/>
            </a:pPr>
            <a:r>
              <a:rPr lang="en-US" altLang="en-US" sz="2800" kern="0" dirty="0" smtClean="0">
                <a:solidFill>
                  <a:prstClr val="black"/>
                </a:solidFill>
              </a:rPr>
              <a:t>Where respirators required, must be used by all employees engaged in the task for entire duration of the task</a:t>
            </a:r>
          </a:p>
          <a:p>
            <a:pPr marL="0" indent="0" eaLnBrk="1" hangingPunct="1">
              <a:buClr>
                <a:srgbClr val="FF0000"/>
              </a:buClr>
              <a:buNone/>
              <a:defRPr/>
            </a:pPr>
            <a:r>
              <a:rPr lang="en-US" altLang="en-US" sz="2800" kern="0" dirty="0" smtClean="0">
                <a:solidFill>
                  <a:prstClr val="black"/>
                </a:solidFill>
              </a:rPr>
              <a:t>Provisions specify how to determine when respirators are required for an employee engaged in more than one task</a:t>
            </a:r>
            <a:endParaRPr lang="en-US" altLang="en-US" sz="2400" kern="0" dirty="0" smtClean="0">
              <a:solidFill>
                <a:prstClr val="black"/>
              </a:solidFill>
            </a:endParaRPr>
          </a:p>
          <a:p>
            <a:pPr eaLnBrk="1" hangingPunct="1">
              <a:buClr>
                <a:srgbClr val="FF0000"/>
              </a:buClr>
              <a:buFont typeface="Arial" panose="020B0604020202020204" pitchFamily="34" charset="0"/>
              <a:buChar char="•"/>
              <a:defRPr/>
            </a:pPr>
            <a:endParaRPr lang="en-US" altLang="en-US" sz="2400" kern="0" dirty="0">
              <a:solidFill>
                <a:prstClr val="black"/>
              </a:solidFill>
            </a:endParaRPr>
          </a:p>
        </p:txBody>
      </p:sp>
    </p:spTree>
    <p:extLst>
      <p:ext uri="{BB962C8B-B14F-4D97-AF65-F5344CB8AC3E}">
        <p14:creationId xmlns:p14="http://schemas.microsoft.com/office/powerpoint/2010/main" val="6746501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Control Method 2</a:t>
            </a:r>
            <a:br>
              <a:rPr lang="en-US" dirty="0" smtClean="0"/>
            </a:br>
            <a:r>
              <a:rPr lang="en-US" dirty="0" smtClean="0"/>
              <a:t>Exposure Assessment</a:t>
            </a:r>
            <a:endParaRPr lang="en-US" dirty="0"/>
          </a:p>
        </p:txBody>
      </p:sp>
      <p:sp>
        <p:nvSpPr>
          <p:cNvPr id="6" name="Rectangle 1"/>
          <p:cNvSpPr>
            <a:spLocks noGrp="1" noChangeArrowheads="1"/>
          </p:cNvSpPr>
          <p:nvPr>
            <p:ph idx="1"/>
          </p:nvPr>
        </p:nvSpPr>
        <p:spPr bwMode="auto">
          <a:xfrm>
            <a:off x="457200" y="1785693"/>
            <a:ext cx="8229599" cy="4154984"/>
          </a:xfrm>
          <a:prstGeom prst="rect">
            <a:avLst/>
          </a:prstGeom>
          <a:solidFill>
            <a:schemeClr val="bg1"/>
          </a:solidFill>
          <a:ln>
            <a:no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effectLst/>
              </a:rPr>
              <a:t>1926.1153(d)(2)(i)</a:t>
            </a:r>
            <a:r>
              <a:rPr lang="en-US" altLang="en-US" sz="2400" i="1" dirty="0"/>
              <a:t> </a:t>
            </a:r>
            <a:r>
              <a:rPr kumimoji="0" lang="en-US" altLang="en-US" sz="2400" b="0" i="1" u="none" strike="noStrike" cap="none" normalizeH="0" baseline="0" dirty="0" smtClean="0">
                <a:ln>
                  <a:noFill/>
                </a:ln>
                <a:effectLst/>
              </a:rPr>
              <a:t>General</a:t>
            </a:r>
            <a:r>
              <a:rPr kumimoji="0" lang="en-US" altLang="en-US" sz="2400" b="0" i="0" u="none" strike="noStrike" cap="none" normalizeH="0" baseline="0" dirty="0" smtClean="0">
                <a:ln>
                  <a:noFill/>
                </a:ln>
                <a:effectLst/>
              </a:rPr>
              <a:t>. The employer shall assess the exposure of each employee who is or may reasonably be expected to be exposed to respirable crystalline silica at or above the action level in accordance with either the performance option in paragraph (d)(2)(ii) or the scheduled monitoring option in paragraph (d)(2)(iii) of this section.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effectLst/>
              </a:rPr>
              <a:t>1926.1153(d)(2)(ii)</a:t>
            </a:r>
            <a:endParaRPr kumimoji="0" lang="en-US" altLang="en-US" sz="2400" b="0" i="1"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1" u="none" strike="noStrike" cap="none" normalizeH="0" baseline="0" dirty="0" smtClean="0">
                <a:ln>
                  <a:noFill/>
                </a:ln>
                <a:effectLst/>
              </a:rPr>
              <a:t>Performance option</a:t>
            </a:r>
            <a:r>
              <a:rPr kumimoji="0" lang="en-US" altLang="en-US" sz="2400" b="0" i="0" u="none" strike="noStrike" cap="none" normalizeH="0" baseline="0" dirty="0" smtClean="0">
                <a:ln>
                  <a:noFill/>
                </a:ln>
                <a:effectLst/>
              </a:rPr>
              <a:t>. The employer shall assess the 8-hour TWA exposure </a:t>
            </a:r>
            <a:r>
              <a:rPr kumimoji="0" lang="en-US" altLang="en-US" sz="2400" b="0" i="0" u="none" strike="noStrike" cap="none" normalizeH="0" baseline="0" dirty="0" err="1" smtClean="0">
                <a:ln>
                  <a:noFill/>
                </a:ln>
                <a:effectLst/>
              </a:rPr>
              <a:t>foreach</a:t>
            </a:r>
            <a:r>
              <a:rPr kumimoji="0" lang="en-US" altLang="en-US" sz="2400" b="0" i="0" u="none" strike="noStrike" cap="none" normalizeH="0" baseline="0" dirty="0" smtClean="0">
                <a:ln>
                  <a:noFill/>
                </a:ln>
                <a:effectLst/>
              </a:rPr>
              <a:t> employee on the basis of any combination of air monitoring data or objective data sufficient to accurately characterize employee exposures to respirable crystalline silica.</a:t>
            </a:r>
          </a:p>
        </p:txBody>
      </p:sp>
    </p:spTree>
    <p:extLst>
      <p:ext uri="{BB962C8B-B14F-4D97-AF65-F5344CB8AC3E}">
        <p14:creationId xmlns:p14="http://schemas.microsoft.com/office/powerpoint/2010/main" val="42775435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45592"/>
            <a:ext cx="8229600" cy="749808"/>
          </a:xfrm>
        </p:spPr>
        <p:txBody>
          <a:bodyPr>
            <a:normAutofit fontScale="90000"/>
          </a:bodyPr>
          <a:lstStyle/>
          <a:p>
            <a:r>
              <a:rPr lang="en-US" altLang="en-US" sz="4000" dirty="0" smtClean="0">
                <a:solidFill>
                  <a:schemeClr val="tx1"/>
                </a:solidFill>
              </a:rPr>
              <a:t>Construction –</a:t>
            </a:r>
            <a:br>
              <a:rPr lang="en-US" altLang="en-US" sz="4000" dirty="0" smtClean="0">
                <a:solidFill>
                  <a:schemeClr val="tx1"/>
                </a:solidFill>
              </a:rPr>
            </a:br>
            <a:r>
              <a:rPr lang="en-US" altLang="en-US" sz="4000" dirty="0" smtClean="0">
                <a:solidFill>
                  <a:schemeClr val="tx1"/>
                </a:solidFill>
              </a:rPr>
              <a:t>Written </a:t>
            </a:r>
            <a:r>
              <a:rPr lang="en-US" altLang="en-US" sz="4000" dirty="0">
                <a:solidFill>
                  <a:schemeClr val="tx1"/>
                </a:solidFill>
              </a:rPr>
              <a:t>Exposure Control </a:t>
            </a:r>
            <a:r>
              <a:rPr lang="en-US" altLang="en-US" sz="4000" dirty="0" smtClean="0">
                <a:solidFill>
                  <a:schemeClr val="tx1"/>
                </a:solidFill>
              </a:rPr>
              <a:t>Plan</a:t>
            </a:r>
            <a:endParaRPr lang="en-US" sz="4000" dirty="0">
              <a:solidFill>
                <a:schemeClr val="tx1"/>
              </a:solidFill>
            </a:endParaRPr>
          </a:p>
        </p:txBody>
      </p:sp>
      <p:sp>
        <p:nvSpPr>
          <p:cNvPr id="4" name="Content Placeholder 3"/>
          <p:cNvSpPr>
            <a:spLocks noGrp="1"/>
          </p:cNvSpPr>
          <p:nvPr>
            <p:ph idx="1"/>
          </p:nvPr>
        </p:nvSpPr>
        <p:spPr>
          <a:xfrm>
            <a:off x="457200" y="1905000"/>
            <a:ext cx="8229600" cy="4038600"/>
          </a:xfrm>
          <a:prstGeom prst="rect">
            <a:avLst/>
          </a:prstGeom>
        </p:spPr>
        <p:txBody>
          <a:bodyPr>
            <a:normAutofit/>
          </a:bodyPr>
          <a:lstStyle/>
          <a:p>
            <a:pPr marL="0" indent="0">
              <a:buNone/>
            </a:pPr>
            <a:r>
              <a:rPr lang="en-US" altLang="en-US" dirty="0">
                <a:solidFill>
                  <a:schemeClr val="tx1"/>
                </a:solidFill>
              </a:rPr>
              <a:t>The </a:t>
            </a:r>
            <a:r>
              <a:rPr lang="en-US" altLang="en-US" dirty="0" smtClean="0">
                <a:solidFill>
                  <a:schemeClr val="tx1"/>
                </a:solidFill>
              </a:rPr>
              <a:t>plan </a:t>
            </a:r>
            <a:r>
              <a:rPr lang="en-US" altLang="en-US" dirty="0">
                <a:solidFill>
                  <a:schemeClr val="tx1"/>
                </a:solidFill>
              </a:rPr>
              <a:t>must describe:</a:t>
            </a:r>
            <a:endParaRPr lang="en-US" altLang="en-US" dirty="0" smtClean="0">
              <a:solidFill>
                <a:schemeClr val="tx1"/>
              </a:solidFill>
            </a:endParaRPr>
          </a:p>
          <a:p>
            <a:pPr lvl="1">
              <a:buFont typeface="Arial" panose="020B0604020202020204" pitchFamily="34" charset="0"/>
              <a:buChar char="•"/>
            </a:pPr>
            <a:r>
              <a:rPr lang="en-US" altLang="en-US" dirty="0" smtClean="0">
                <a:solidFill>
                  <a:schemeClr val="tx1"/>
                </a:solidFill>
              </a:rPr>
              <a:t>Tasks </a:t>
            </a:r>
            <a:r>
              <a:rPr lang="en-US" altLang="en-US" dirty="0">
                <a:solidFill>
                  <a:schemeClr val="tx1"/>
                </a:solidFill>
              </a:rPr>
              <a:t>involving exposure to </a:t>
            </a:r>
            <a:r>
              <a:rPr lang="en-US" altLang="en-US" dirty="0" smtClean="0">
                <a:solidFill>
                  <a:schemeClr val="tx1"/>
                </a:solidFill>
              </a:rPr>
              <a:t>respirable crystalline silica</a:t>
            </a:r>
            <a:endParaRPr lang="en-US" altLang="en-US" dirty="0">
              <a:solidFill>
                <a:schemeClr val="tx1"/>
              </a:solidFill>
            </a:endParaRPr>
          </a:p>
          <a:p>
            <a:pPr lvl="1">
              <a:buFont typeface="Arial" panose="020B0604020202020204" pitchFamily="34" charset="0"/>
              <a:buChar char="•"/>
            </a:pPr>
            <a:r>
              <a:rPr lang="en-US" altLang="en-US" dirty="0">
                <a:solidFill>
                  <a:schemeClr val="tx1"/>
                </a:solidFill>
              </a:rPr>
              <a:t>Engineering controls, work practices, and respiratory protection for each task</a:t>
            </a:r>
          </a:p>
          <a:p>
            <a:pPr lvl="1">
              <a:buFont typeface="Arial" panose="020B0604020202020204" pitchFamily="34" charset="0"/>
              <a:buChar char="•"/>
            </a:pPr>
            <a:r>
              <a:rPr lang="en-US" altLang="en-US" dirty="0">
                <a:solidFill>
                  <a:schemeClr val="tx1"/>
                </a:solidFill>
              </a:rPr>
              <a:t>Housekeeping measures used to limit </a:t>
            </a:r>
            <a:r>
              <a:rPr lang="en-US" altLang="en-US" dirty="0" smtClean="0">
                <a:solidFill>
                  <a:schemeClr val="tx1"/>
                </a:solidFill>
              </a:rPr>
              <a:t>exposure</a:t>
            </a:r>
          </a:p>
          <a:p>
            <a:pPr lvl="1">
              <a:buFont typeface="Arial" panose="020B0604020202020204" pitchFamily="34" charset="0"/>
              <a:buChar char="•"/>
            </a:pPr>
            <a:r>
              <a:rPr lang="en-US" altLang="en-US" dirty="0" smtClean="0">
                <a:solidFill>
                  <a:srgbClr val="FF0000"/>
                </a:solidFill>
              </a:rPr>
              <a:t>Procedures used to restrict access, when necessary to limit exposures</a:t>
            </a:r>
          </a:p>
          <a:p>
            <a:pPr marL="365760" lvl="1" indent="0">
              <a:buNone/>
            </a:pPr>
            <a:endParaRPr lang="en-US" altLang="en-US" sz="2400" dirty="0">
              <a:solidFill>
                <a:schemeClr val="tx1"/>
              </a:solidFill>
            </a:endParaRPr>
          </a:p>
          <a:p>
            <a:endParaRPr lang="en-US" dirty="0"/>
          </a:p>
        </p:txBody>
      </p:sp>
      <p:sp>
        <p:nvSpPr>
          <p:cNvPr id="2" name="Slide Number Placeholder 1"/>
          <p:cNvSpPr>
            <a:spLocks noGrp="1"/>
          </p:cNvSpPr>
          <p:nvPr>
            <p:ph type="sldNum" sz="quarter" idx="12"/>
          </p:nvPr>
        </p:nvSpPr>
        <p:spPr>
          <a:xfrm>
            <a:off x="8229600" y="6248400"/>
            <a:ext cx="685800" cy="365125"/>
          </a:xfrm>
        </p:spPr>
        <p:txBody>
          <a:bodyPr/>
          <a:lstStyle/>
          <a:p>
            <a:fld id="{4AF685D9-CCD3-4114-A06A-21DD342E2317}" type="slidenum">
              <a:rPr lang="en-US" smtClean="0">
                <a:solidFill>
                  <a:prstClr val="black">
                    <a:lumMod val="50000"/>
                    <a:lumOff val="50000"/>
                  </a:prstClr>
                </a:solidFill>
              </a:rPr>
              <a:pPr/>
              <a:t>18</a:t>
            </a:fld>
            <a:endParaRPr lang="en-US">
              <a:solidFill>
                <a:prstClr val="black">
                  <a:lumMod val="50000"/>
                  <a:lumOff val="50000"/>
                </a:prstClr>
              </a:solidFill>
            </a:endParaRPr>
          </a:p>
        </p:txBody>
      </p:sp>
    </p:spTree>
    <p:extLst>
      <p:ext uri="{BB962C8B-B14F-4D97-AF65-F5344CB8AC3E}">
        <p14:creationId xmlns:p14="http://schemas.microsoft.com/office/powerpoint/2010/main" val="13339496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457200"/>
            <a:ext cx="8229600" cy="685800"/>
          </a:xfrm>
        </p:spPr>
        <p:txBody>
          <a:bodyPr>
            <a:normAutofit fontScale="90000"/>
          </a:bodyPr>
          <a:lstStyle/>
          <a:p>
            <a:r>
              <a:rPr lang="en-US" altLang="en-US" sz="4000" dirty="0">
                <a:solidFill>
                  <a:schemeClr val="tx1"/>
                </a:solidFill>
              </a:rPr>
              <a:t>Construction –</a:t>
            </a:r>
            <a:br>
              <a:rPr lang="en-US" altLang="en-US" sz="4000" dirty="0">
                <a:solidFill>
                  <a:schemeClr val="tx1"/>
                </a:solidFill>
              </a:rPr>
            </a:br>
            <a:r>
              <a:rPr lang="en-US" altLang="en-US" sz="4000" dirty="0">
                <a:solidFill>
                  <a:schemeClr val="tx1"/>
                </a:solidFill>
              </a:rPr>
              <a:t>Competent </a:t>
            </a:r>
            <a:r>
              <a:rPr lang="en-US" altLang="en-US" sz="4000" dirty="0" smtClean="0">
                <a:solidFill>
                  <a:schemeClr val="tx1"/>
                </a:solidFill>
              </a:rPr>
              <a:t>Person</a:t>
            </a:r>
          </a:p>
        </p:txBody>
      </p:sp>
      <p:sp>
        <p:nvSpPr>
          <p:cNvPr id="50179" name="Rectangle 3"/>
          <p:cNvSpPr>
            <a:spLocks noGrp="1" noChangeArrowheads="1"/>
          </p:cNvSpPr>
          <p:nvPr>
            <p:ph idx="1"/>
          </p:nvPr>
        </p:nvSpPr>
        <p:spPr>
          <a:xfrm>
            <a:off x="381000" y="1676400"/>
            <a:ext cx="8382000" cy="4876800"/>
          </a:xfrm>
          <a:prstGeom prst="rect">
            <a:avLst/>
          </a:prstGeom>
        </p:spPr>
        <p:txBody>
          <a:bodyPr>
            <a:normAutofit/>
          </a:bodyPr>
          <a:lstStyle/>
          <a:p>
            <a:r>
              <a:rPr lang="en-US" altLang="en-US" sz="2800" dirty="0" smtClean="0">
                <a:solidFill>
                  <a:schemeClr val="tx1"/>
                </a:solidFill>
              </a:rPr>
              <a:t>Construction employers must designate a competent person </a:t>
            </a:r>
            <a:r>
              <a:rPr lang="en-US" altLang="en-US" sz="2800" dirty="0">
                <a:solidFill>
                  <a:schemeClr val="tx1"/>
                </a:solidFill>
              </a:rPr>
              <a:t>to implement </a:t>
            </a:r>
            <a:r>
              <a:rPr lang="en-US" altLang="en-US" sz="2800" dirty="0" smtClean="0">
                <a:solidFill>
                  <a:schemeClr val="tx1"/>
                </a:solidFill>
              </a:rPr>
              <a:t>the written </a:t>
            </a:r>
            <a:r>
              <a:rPr lang="en-US" altLang="en-US" sz="2800" dirty="0">
                <a:solidFill>
                  <a:schemeClr val="tx1"/>
                </a:solidFill>
              </a:rPr>
              <a:t>exposure control </a:t>
            </a:r>
            <a:r>
              <a:rPr lang="en-US" altLang="en-US" sz="2800" dirty="0" smtClean="0">
                <a:solidFill>
                  <a:schemeClr val="tx1"/>
                </a:solidFill>
              </a:rPr>
              <a:t>plan</a:t>
            </a:r>
          </a:p>
          <a:p>
            <a:r>
              <a:rPr lang="en-US" altLang="en-US" sz="2800" i="1" dirty="0" smtClean="0">
                <a:solidFill>
                  <a:schemeClr val="tx1"/>
                </a:solidFill>
              </a:rPr>
              <a:t>Competent </a:t>
            </a:r>
            <a:r>
              <a:rPr lang="en-US" altLang="en-US" sz="2800" i="1" dirty="0">
                <a:solidFill>
                  <a:schemeClr val="tx1"/>
                </a:solidFill>
              </a:rPr>
              <a:t>person</a:t>
            </a:r>
            <a:r>
              <a:rPr lang="en-US" altLang="en-US" sz="2800" dirty="0">
                <a:solidFill>
                  <a:schemeClr val="tx1"/>
                </a:solidFill>
              </a:rPr>
              <a:t> </a:t>
            </a:r>
            <a:r>
              <a:rPr lang="en-US" altLang="en-US" sz="2800" dirty="0" smtClean="0">
                <a:solidFill>
                  <a:schemeClr val="tx1"/>
                </a:solidFill>
              </a:rPr>
              <a:t>is an individual capable of identifying existing and foreseeable respirable crystalline silica hazards, who has authorization to take prompt corrective measures</a:t>
            </a:r>
          </a:p>
          <a:p>
            <a:r>
              <a:rPr lang="en-US" altLang="en-US" sz="2800" dirty="0" smtClean="0">
                <a:solidFill>
                  <a:schemeClr val="tx1"/>
                </a:solidFill>
              </a:rPr>
              <a:t>Makes frequent </a:t>
            </a:r>
            <a:r>
              <a:rPr lang="en-US" altLang="en-US" sz="2800" dirty="0">
                <a:solidFill>
                  <a:schemeClr val="tx1"/>
                </a:solidFill>
              </a:rPr>
              <a:t>and regular inspection of job sites, materials, and </a:t>
            </a:r>
            <a:r>
              <a:rPr lang="en-US" altLang="en-US" sz="2800" dirty="0" smtClean="0">
                <a:solidFill>
                  <a:schemeClr val="tx1"/>
                </a:solidFill>
              </a:rPr>
              <a:t>equipment</a:t>
            </a:r>
            <a:endParaRPr lang="en-US" altLang="en-US" sz="2800" dirty="0">
              <a:solidFill>
                <a:schemeClr val="tx1"/>
              </a:solidFill>
            </a:endParaRPr>
          </a:p>
        </p:txBody>
      </p:sp>
      <p:sp>
        <p:nvSpPr>
          <p:cNvPr id="4" name="Slide Number Placeholder 3"/>
          <p:cNvSpPr>
            <a:spLocks noGrp="1"/>
          </p:cNvSpPr>
          <p:nvPr>
            <p:ph type="sldNum" sz="quarter" idx="12"/>
          </p:nvPr>
        </p:nvSpPr>
        <p:spPr>
          <a:xfrm>
            <a:off x="8077200" y="6172200"/>
            <a:ext cx="685800" cy="365125"/>
          </a:xfrm>
        </p:spPr>
        <p:txBody>
          <a:bodyPr/>
          <a:lstStyle/>
          <a:p>
            <a:fld id="{4AF685D9-CCD3-4114-A06A-21DD342E2317}" type="slidenum">
              <a:rPr lang="en-US" smtClean="0">
                <a:solidFill>
                  <a:prstClr val="black">
                    <a:lumMod val="50000"/>
                    <a:lumOff val="50000"/>
                  </a:prstClr>
                </a:solidFill>
              </a:rPr>
              <a:pPr/>
              <a:t>19</a:t>
            </a:fld>
            <a:endParaRPr lang="en-US" dirty="0">
              <a:solidFill>
                <a:prstClr val="black">
                  <a:lumMod val="50000"/>
                  <a:lumOff val="50000"/>
                </a:prstClr>
              </a:solidFill>
            </a:endParaRPr>
          </a:p>
        </p:txBody>
      </p:sp>
    </p:spTree>
    <p:extLst>
      <p:ext uri="{BB962C8B-B14F-4D97-AF65-F5344CB8AC3E}">
        <p14:creationId xmlns:p14="http://schemas.microsoft.com/office/powerpoint/2010/main" val="28216109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dirty="0" smtClean="0"/>
              <a:t>Exposure and Health Risks</a:t>
            </a:r>
          </a:p>
        </p:txBody>
      </p:sp>
      <p:sp>
        <p:nvSpPr>
          <p:cNvPr id="18435" name="Rectangle 3"/>
          <p:cNvSpPr>
            <a:spLocks noGrp="1" noChangeArrowheads="1"/>
          </p:cNvSpPr>
          <p:nvPr>
            <p:ph idx="1"/>
          </p:nvPr>
        </p:nvSpPr>
        <p:spPr/>
        <p:txBody>
          <a:bodyPr/>
          <a:lstStyle/>
          <a:p>
            <a:pPr marL="0" indent="0" eaLnBrk="1" hangingPunct="1">
              <a:buClr>
                <a:srgbClr val="FF0000"/>
              </a:buClr>
              <a:buNone/>
            </a:pPr>
            <a:r>
              <a:rPr lang="en-US" altLang="en-US" dirty="0" smtClean="0"/>
              <a:t>Exposure to respirable crystalline silica has been linked to:</a:t>
            </a:r>
          </a:p>
          <a:p>
            <a:pPr lvl="1">
              <a:lnSpc>
                <a:spcPct val="90000"/>
              </a:lnSpc>
            </a:pPr>
            <a:r>
              <a:rPr lang="en-US" altLang="en-US" sz="2400" dirty="0" smtClean="0"/>
              <a:t>Chronic Silicosis -10 years of exposure,</a:t>
            </a:r>
          </a:p>
          <a:p>
            <a:pPr lvl="1">
              <a:lnSpc>
                <a:spcPct val="90000"/>
              </a:lnSpc>
            </a:pPr>
            <a:r>
              <a:rPr lang="en-US" altLang="en-US" sz="2400" dirty="0" smtClean="0"/>
              <a:t>Acceler</a:t>
            </a:r>
            <a:r>
              <a:rPr lang="en-US" altLang="en-US" sz="2400" dirty="0" smtClean="0"/>
              <a:t>ated Silicosis - less than 5 years of exposure or</a:t>
            </a:r>
          </a:p>
          <a:p>
            <a:pPr lvl="1">
              <a:lnSpc>
                <a:spcPct val="90000"/>
              </a:lnSpc>
            </a:pPr>
            <a:r>
              <a:rPr lang="en-US" altLang="en-US" sz="2400" dirty="0" smtClean="0"/>
              <a:t>Acute Silicosis -</a:t>
            </a:r>
            <a:r>
              <a:rPr lang="en-US" altLang="en-US" sz="2400" dirty="0" smtClean="0"/>
              <a:t> less than 2 years, can be several months.</a:t>
            </a:r>
            <a:endParaRPr lang="en-US" altLang="en-US" sz="2400" dirty="0" smtClean="0"/>
          </a:p>
          <a:p>
            <a:pPr lvl="1">
              <a:lnSpc>
                <a:spcPct val="90000"/>
              </a:lnSpc>
            </a:pPr>
            <a:r>
              <a:rPr lang="en-US" altLang="en-US" sz="2400" dirty="0" smtClean="0"/>
              <a:t>Increased levels of l</a:t>
            </a:r>
            <a:r>
              <a:rPr lang="en-US" altLang="en-US" sz="2400" dirty="0" smtClean="0"/>
              <a:t>ung cancer</a:t>
            </a:r>
            <a:endParaRPr lang="en-US" altLang="en-US" sz="2400" dirty="0" smtClean="0"/>
          </a:p>
          <a:p>
            <a:pPr lvl="1">
              <a:lnSpc>
                <a:spcPct val="90000"/>
              </a:lnSpc>
            </a:pPr>
            <a:r>
              <a:rPr lang="en-US" altLang="en-US" sz="2400" dirty="0" smtClean="0"/>
              <a:t>Chronic </a:t>
            </a:r>
            <a:r>
              <a:rPr lang="en-US" altLang="en-US" sz="2400" dirty="0" smtClean="0"/>
              <a:t>Obstructive </a:t>
            </a:r>
            <a:r>
              <a:rPr lang="en-US" altLang="en-US" sz="2400" dirty="0"/>
              <a:t>P</a:t>
            </a:r>
            <a:r>
              <a:rPr lang="en-US" altLang="en-US" sz="2400" dirty="0" smtClean="0"/>
              <a:t>ulmonary </a:t>
            </a:r>
            <a:r>
              <a:rPr lang="en-US" altLang="en-US" sz="2400" dirty="0" smtClean="0"/>
              <a:t>D</a:t>
            </a:r>
            <a:r>
              <a:rPr lang="en-US" altLang="en-US" sz="2400" dirty="0" smtClean="0"/>
              <a:t>isease (COPD) and</a:t>
            </a:r>
            <a:endParaRPr lang="en-US" altLang="en-US" sz="2400" dirty="0" smtClean="0"/>
          </a:p>
          <a:p>
            <a:pPr lvl="1">
              <a:lnSpc>
                <a:spcPct val="90000"/>
              </a:lnSpc>
            </a:pPr>
            <a:r>
              <a:rPr lang="en-US" altLang="en-US" sz="2400" dirty="0" smtClean="0"/>
              <a:t>Renal, kidney </a:t>
            </a:r>
            <a:r>
              <a:rPr lang="en-US" altLang="en-US" sz="2400" dirty="0" smtClean="0"/>
              <a:t>and immune system </a:t>
            </a:r>
            <a:r>
              <a:rPr lang="en-US" altLang="en-US" sz="2400" dirty="0" smtClean="0"/>
              <a:t>disease’s.</a:t>
            </a:r>
            <a:endParaRPr lang="en-US" altLang="en-US" sz="24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533400"/>
            <a:ext cx="8229600" cy="609600"/>
          </a:xfrm>
        </p:spPr>
        <p:txBody>
          <a:bodyPr>
            <a:normAutofit fontScale="90000"/>
          </a:bodyPr>
          <a:lstStyle/>
          <a:p>
            <a:pPr eaLnBrk="1" hangingPunct="1"/>
            <a:r>
              <a:rPr lang="en-US" altLang="en-US" sz="4000" dirty="0" smtClean="0">
                <a:solidFill>
                  <a:schemeClr val="tx1"/>
                </a:solidFill>
              </a:rPr>
              <a:t>Construction –</a:t>
            </a:r>
            <a:br>
              <a:rPr lang="en-US" altLang="en-US" sz="4000" dirty="0" smtClean="0">
                <a:solidFill>
                  <a:schemeClr val="tx1"/>
                </a:solidFill>
              </a:rPr>
            </a:br>
            <a:r>
              <a:rPr lang="en-US" altLang="en-US" sz="4000" dirty="0" smtClean="0">
                <a:solidFill>
                  <a:schemeClr val="tx1"/>
                </a:solidFill>
              </a:rPr>
              <a:t>Medical Surveillance </a:t>
            </a:r>
          </a:p>
        </p:txBody>
      </p:sp>
      <p:sp>
        <p:nvSpPr>
          <p:cNvPr id="13315" name="Rectangle 3"/>
          <p:cNvSpPr>
            <a:spLocks noGrp="1" noChangeArrowheads="1"/>
          </p:cNvSpPr>
          <p:nvPr>
            <p:ph idx="1"/>
          </p:nvPr>
        </p:nvSpPr>
        <p:spPr>
          <a:xfrm>
            <a:off x="609600" y="1676400"/>
            <a:ext cx="7924800" cy="4953000"/>
          </a:xfrm>
          <a:prstGeom prst="rect">
            <a:avLst/>
          </a:prstGeom>
        </p:spPr>
        <p:txBody>
          <a:bodyPr>
            <a:normAutofit lnSpcReduction="10000"/>
          </a:bodyPr>
          <a:lstStyle/>
          <a:p>
            <a:pPr marL="342900" indent="-342900">
              <a:defRPr/>
            </a:pPr>
            <a:r>
              <a:rPr lang="en-US" altLang="en-US" dirty="0" smtClean="0">
                <a:solidFill>
                  <a:schemeClr val="tx1"/>
                </a:solidFill>
              </a:rPr>
              <a:t>Employers must offer medical examinations to workers:</a:t>
            </a:r>
          </a:p>
          <a:p>
            <a:pPr marL="662940" lvl="1" indent="-342900">
              <a:buFont typeface="Arial" panose="020B0604020202020204" pitchFamily="34" charset="0"/>
              <a:buChar char="•"/>
              <a:defRPr/>
            </a:pPr>
            <a:r>
              <a:rPr lang="en-US" altLang="en-US" dirty="0" smtClean="0">
                <a:solidFill>
                  <a:schemeClr val="tx1"/>
                </a:solidFill>
              </a:rPr>
              <a:t>Who will be required to wear a respirator under the standard for 30 or more days a year.</a:t>
            </a:r>
            <a:endParaRPr lang="en-US" altLang="en-US" dirty="0">
              <a:solidFill>
                <a:schemeClr val="tx1"/>
              </a:solidFill>
            </a:endParaRPr>
          </a:p>
          <a:p>
            <a:pPr marL="342900" indent="-342900">
              <a:defRPr/>
            </a:pPr>
            <a:r>
              <a:rPr lang="en-US" altLang="en-US" dirty="0" smtClean="0">
                <a:solidFill>
                  <a:schemeClr val="tx1"/>
                </a:solidFill>
              </a:rPr>
              <a:t>Employers must offer examinations every three years to workers who continue to be exposed above the trigger</a:t>
            </a:r>
          </a:p>
          <a:p>
            <a:pPr marL="342900" indent="-342900">
              <a:defRPr/>
            </a:pPr>
            <a:r>
              <a:rPr lang="en-US" altLang="en-US" dirty="0">
                <a:solidFill>
                  <a:schemeClr val="tx1"/>
                </a:solidFill>
              </a:rPr>
              <a:t>Exam includes medical and work history, physical exam, chest X-ray, and pulmonary function test (TB test on initial exam only)</a:t>
            </a:r>
          </a:p>
          <a:p>
            <a:pPr marL="0" indent="0">
              <a:buNone/>
              <a:defRPr/>
            </a:pPr>
            <a:endParaRPr lang="en-US" altLang="en-US" sz="2400" dirty="0" smtClean="0">
              <a:solidFill>
                <a:schemeClr val="tx1"/>
              </a:solidFill>
            </a:endParaRPr>
          </a:p>
        </p:txBody>
      </p:sp>
      <p:sp>
        <p:nvSpPr>
          <p:cNvPr id="4" name="Slide Number Placeholder 3"/>
          <p:cNvSpPr>
            <a:spLocks noGrp="1"/>
          </p:cNvSpPr>
          <p:nvPr>
            <p:ph type="sldNum" sz="quarter" idx="12"/>
          </p:nvPr>
        </p:nvSpPr>
        <p:spPr>
          <a:xfrm>
            <a:off x="8153400" y="6248400"/>
            <a:ext cx="609600" cy="365125"/>
          </a:xfrm>
        </p:spPr>
        <p:txBody>
          <a:bodyPr/>
          <a:lstStyle/>
          <a:p>
            <a:fld id="{4AF685D9-CCD3-4114-A06A-21DD342E2317}" type="slidenum">
              <a:rPr lang="en-US" smtClean="0">
                <a:solidFill>
                  <a:prstClr val="black">
                    <a:lumMod val="50000"/>
                    <a:lumOff val="50000"/>
                  </a:prstClr>
                </a:solidFill>
              </a:rPr>
              <a:pPr/>
              <a:t>20</a:t>
            </a:fld>
            <a:endParaRPr lang="en-US" dirty="0">
              <a:solidFill>
                <a:prstClr val="black">
                  <a:lumMod val="50000"/>
                  <a:lumOff val="50000"/>
                </a:prstClr>
              </a:solidFill>
            </a:endParaRPr>
          </a:p>
        </p:txBody>
      </p:sp>
    </p:spTree>
    <p:extLst>
      <p:ext uri="{BB962C8B-B14F-4D97-AF65-F5344CB8AC3E}">
        <p14:creationId xmlns:p14="http://schemas.microsoft.com/office/powerpoint/2010/main" val="9447253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8229600" cy="749808"/>
          </a:xfrm>
        </p:spPr>
        <p:txBody>
          <a:bodyPr>
            <a:normAutofit fontScale="90000"/>
          </a:bodyPr>
          <a:lstStyle/>
          <a:p>
            <a:r>
              <a:rPr lang="en-US" altLang="en-US" sz="4000" dirty="0">
                <a:solidFill>
                  <a:schemeClr val="tx1"/>
                </a:solidFill>
              </a:rPr>
              <a:t>Construction –</a:t>
            </a:r>
            <a:br>
              <a:rPr lang="en-US" altLang="en-US" sz="4000" dirty="0">
                <a:solidFill>
                  <a:schemeClr val="tx1"/>
                </a:solidFill>
              </a:rPr>
            </a:br>
            <a:r>
              <a:rPr lang="en-US" altLang="en-US" sz="4000" dirty="0">
                <a:solidFill>
                  <a:schemeClr val="tx1"/>
                </a:solidFill>
              </a:rPr>
              <a:t>Compliance </a:t>
            </a:r>
            <a:r>
              <a:rPr lang="en-US" altLang="en-US" sz="4000" dirty="0" smtClean="0">
                <a:solidFill>
                  <a:schemeClr val="tx1"/>
                </a:solidFill>
              </a:rPr>
              <a:t>Dates</a:t>
            </a:r>
            <a:endParaRPr lang="en-US" sz="4000" dirty="0">
              <a:solidFill>
                <a:schemeClr val="tx1"/>
              </a:solidFill>
            </a:endParaRPr>
          </a:p>
        </p:txBody>
      </p:sp>
      <p:sp>
        <p:nvSpPr>
          <p:cNvPr id="4" name="Content Placeholder 3"/>
          <p:cNvSpPr>
            <a:spLocks noGrp="1"/>
          </p:cNvSpPr>
          <p:nvPr>
            <p:ph idx="1"/>
          </p:nvPr>
        </p:nvSpPr>
        <p:spPr>
          <a:xfrm>
            <a:off x="1066800" y="2057400"/>
            <a:ext cx="6934200" cy="3474720"/>
          </a:xfrm>
          <a:prstGeom prst="rect">
            <a:avLst/>
          </a:prstGeom>
        </p:spPr>
        <p:txBody>
          <a:bodyPr>
            <a:normAutofit lnSpcReduction="10000"/>
          </a:bodyPr>
          <a:lstStyle/>
          <a:p>
            <a:r>
              <a:rPr lang="en-US" sz="3600" dirty="0" smtClean="0">
                <a:solidFill>
                  <a:schemeClr val="tx1"/>
                </a:solidFill>
              </a:rPr>
              <a:t>Employers must comply with all requirements (except methods of sample analysis) by June 23, 2017</a:t>
            </a:r>
          </a:p>
          <a:p>
            <a:r>
              <a:rPr lang="en-US" sz="3600" dirty="0" smtClean="0">
                <a:solidFill>
                  <a:schemeClr val="tx1"/>
                </a:solidFill>
              </a:rPr>
              <a:t>Compliance with methods of sample analysis required by June </a:t>
            </a:r>
            <a:r>
              <a:rPr lang="en-US" sz="3600" dirty="0">
                <a:solidFill>
                  <a:schemeClr val="tx1"/>
                </a:solidFill>
              </a:rPr>
              <a:t>23, </a:t>
            </a:r>
            <a:r>
              <a:rPr lang="en-US" sz="3600" dirty="0" smtClean="0">
                <a:solidFill>
                  <a:schemeClr val="tx1"/>
                </a:solidFill>
              </a:rPr>
              <a:t>2018</a:t>
            </a:r>
            <a:endParaRPr lang="en-US" sz="3600" dirty="0">
              <a:solidFill>
                <a:schemeClr val="tx1"/>
              </a:solidFill>
            </a:endParaRPr>
          </a:p>
          <a:p>
            <a:pPr marL="45720" indent="0">
              <a:buNone/>
            </a:pPr>
            <a:endParaRPr lang="en-US" sz="3500" b="1" dirty="0"/>
          </a:p>
          <a:p>
            <a:endParaRPr lang="en-US" dirty="0"/>
          </a:p>
        </p:txBody>
      </p:sp>
      <p:sp>
        <p:nvSpPr>
          <p:cNvPr id="2" name="Slide Number Placeholder 1"/>
          <p:cNvSpPr>
            <a:spLocks noGrp="1"/>
          </p:cNvSpPr>
          <p:nvPr>
            <p:ph type="sldNum" sz="quarter" idx="12"/>
          </p:nvPr>
        </p:nvSpPr>
        <p:spPr>
          <a:xfrm>
            <a:off x="8305800" y="6172200"/>
            <a:ext cx="609600" cy="365125"/>
          </a:xfrm>
        </p:spPr>
        <p:txBody>
          <a:bodyPr/>
          <a:lstStyle/>
          <a:p>
            <a:fld id="{4AF685D9-CCD3-4114-A06A-21DD342E2317}" type="slidenum">
              <a:rPr lang="en-US" smtClean="0">
                <a:solidFill>
                  <a:prstClr val="black">
                    <a:lumMod val="50000"/>
                    <a:lumOff val="50000"/>
                  </a:prstClr>
                </a:solidFill>
              </a:rPr>
              <a:pPr/>
              <a:t>21</a:t>
            </a:fld>
            <a:endParaRPr lang="en-US" dirty="0">
              <a:solidFill>
                <a:prstClr val="black">
                  <a:lumMod val="50000"/>
                  <a:lumOff val="50000"/>
                </a:prstClr>
              </a:solidFill>
            </a:endParaRPr>
          </a:p>
        </p:txBody>
      </p:sp>
    </p:spTree>
    <p:extLst>
      <p:ext uri="{BB962C8B-B14F-4D97-AF65-F5344CB8AC3E}">
        <p14:creationId xmlns:p14="http://schemas.microsoft.com/office/powerpoint/2010/main" val="34339921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Contact </a:t>
            </a:r>
            <a:r>
              <a:rPr lang="en-US" b="1" dirty="0" smtClean="0"/>
              <a:t>Information for </a:t>
            </a:r>
            <a:br>
              <a:rPr lang="en-US" b="1" dirty="0" smtClean="0"/>
            </a:br>
            <a:r>
              <a:rPr lang="en-US" b="1" dirty="0" smtClean="0"/>
              <a:t>On-Site Training</a:t>
            </a:r>
            <a:endParaRPr lang="en-US" dirty="0"/>
          </a:p>
        </p:txBody>
      </p:sp>
      <p:sp>
        <p:nvSpPr>
          <p:cNvPr id="3" name="Content Placeholder 2"/>
          <p:cNvSpPr>
            <a:spLocks noGrp="1"/>
          </p:cNvSpPr>
          <p:nvPr>
            <p:ph idx="1"/>
          </p:nvPr>
        </p:nvSpPr>
        <p:spPr/>
        <p:txBody>
          <a:bodyPr/>
          <a:lstStyle/>
          <a:p>
            <a:pPr>
              <a:lnSpc>
                <a:spcPct val="90000"/>
              </a:lnSpc>
              <a:buFontTx/>
              <a:buNone/>
            </a:pPr>
            <a:r>
              <a:rPr lang="en-US" dirty="0"/>
              <a:t>Chris Hayes, CIH </a:t>
            </a:r>
            <a:endParaRPr lang="en-US" dirty="0" smtClean="0"/>
          </a:p>
          <a:p>
            <a:pPr>
              <a:lnSpc>
                <a:spcPct val="90000"/>
              </a:lnSpc>
              <a:buFontTx/>
              <a:buNone/>
            </a:pPr>
            <a:r>
              <a:rPr lang="en-US" dirty="0" smtClean="0"/>
              <a:t>Kentucky </a:t>
            </a:r>
            <a:r>
              <a:rPr lang="en-US" dirty="0"/>
              <a:t>Labor Cabinet</a:t>
            </a:r>
          </a:p>
          <a:p>
            <a:pPr>
              <a:lnSpc>
                <a:spcPct val="90000"/>
              </a:lnSpc>
              <a:buFontTx/>
              <a:buNone/>
            </a:pPr>
            <a:r>
              <a:rPr lang="en-US" dirty="0"/>
              <a:t>Office of Workplace Standards</a:t>
            </a:r>
          </a:p>
          <a:p>
            <a:pPr>
              <a:lnSpc>
                <a:spcPct val="90000"/>
              </a:lnSpc>
              <a:buFontTx/>
              <a:buNone/>
            </a:pPr>
            <a:r>
              <a:rPr lang="en-US" dirty="0"/>
              <a:t>Div. of Education and Training, Health Branch </a:t>
            </a:r>
          </a:p>
          <a:p>
            <a:pPr>
              <a:lnSpc>
                <a:spcPct val="90000"/>
              </a:lnSpc>
              <a:buFontTx/>
              <a:buNone/>
            </a:pPr>
            <a:r>
              <a:rPr lang="en-US" dirty="0"/>
              <a:t>1047-US HWY 127-S Ste.#4</a:t>
            </a:r>
          </a:p>
          <a:p>
            <a:pPr>
              <a:lnSpc>
                <a:spcPct val="90000"/>
              </a:lnSpc>
              <a:buFontTx/>
              <a:buNone/>
            </a:pPr>
            <a:r>
              <a:rPr lang="en-US" dirty="0"/>
              <a:t>Frankfort, KY 40601 (502) 229-9884</a:t>
            </a:r>
          </a:p>
          <a:p>
            <a:pPr>
              <a:lnSpc>
                <a:spcPct val="90000"/>
              </a:lnSpc>
              <a:buFontTx/>
              <a:buNone/>
            </a:pPr>
            <a:endParaRPr lang="en-US" dirty="0">
              <a:solidFill>
                <a:srgbClr val="0070C0"/>
              </a:solidFill>
            </a:endParaRPr>
          </a:p>
          <a:p>
            <a:pPr>
              <a:lnSpc>
                <a:spcPct val="90000"/>
              </a:lnSpc>
              <a:buFontTx/>
              <a:buNone/>
            </a:pPr>
            <a:r>
              <a:rPr lang="en-US" b="1" dirty="0">
                <a:ln w="18415" cmpd="sng">
                  <a:solidFill>
                    <a:srgbClr val="FFFFFF"/>
                  </a:solidFill>
                  <a:prstDash val="solid"/>
                </a:ln>
              </a:rPr>
              <a:t>chris.hayes@ky.gov </a:t>
            </a:r>
          </a:p>
          <a:p>
            <a:pPr marL="0" indent="0">
              <a:buNone/>
            </a:pPr>
            <a:endParaRPr lang="en-US" dirty="0"/>
          </a:p>
        </p:txBody>
      </p:sp>
    </p:spTree>
    <p:extLst>
      <p:ext uri="{BB962C8B-B14F-4D97-AF65-F5344CB8AC3E}">
        <p14:creationId xmlns:p14="http://schemas.microsoft.com/office/powerpoint/2010/main" val="36381853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For consultative services</a:t>
            </a:r>
            <a:r>
              <a:rPr lang="en-US" dirty="0"/>
              <a:t> </a:t>
            </a:r>
            <a:r>
              <a:rPr lang="en-US" b="1" dirty="0"/>
              <a:t>and publications contact:</a:t>
            </a:r>
            <a:endParaRPr lang="en-US" dirty="0"/>
          </a:p>
        </p:txBody>
      </p:sp>
      <p:sp>
        <p:nvSpPr>
          <p:cNvPr id="3" name="Content Placeholder 2"/>
          <p:cNvSpPr>
            <a:spLocks noGrp="1"/>
          </p:cNvSpPr>
          <p:nvPr>
            <p:ph idx="1"/>
          </p:nvPr>
        </p:nvSpPr>
        <p:spPr/>
        <p:txBody>
          <a:bodyPr>
            <a:normAutofit lnSpcReduction="10000"/>
          </a:bodyPr>
          <a:lstStyle/>
          <a:p>
            <a:pPr>
              <a:spcBef>
                <a:spcPts val="500"/>
              </a:spcBef>
              <a:spcAft>
                <a:spcPts val="500"/>
              </a:spcAft>
            </a:pPr>
            <a:r>
              <a:rPr lang="en-US" dirty="0" err="1"/>
              <a:t>Kimberlee</a:t>
            </a:r>
            <a:r>
              <a:rPr lang="en-US" dirty="0"/>
              <a:t> Perry, </a:t>
            </a:r>
            <a:r>
              <a:rPr lang="en-US" dirty="0" smtClean="0"/>
              <a:t>Assistant Director</a:t>
            </a:r>
            <a:endParaRPr lang="en-US" dirty="0"/>
          </a:p>
          <a:p>
            <a:pPr>
              <a:spcBef>
                <a:spcPts val="500"/>
              </a:spcBef>
              <a:spcAft>
                <a:spcPts val="500"/>
              </a:spcAft>
              <a:buFontTx/>
              <a:buNone/>
            </a:pPr>
            <a:r>
              <a:rPr lang="en-US" dirty="0"/>
              <a:t>	Department of Workplace Standards</a:t>
            </a:r>
            <a:br>
              <a:rPr lang="en-US" dirty="0"/>
            </a:br>
            <a:r>
              <a:rPr lang="en-US" dirty="0"/>
              <a:t>Office of Occupational Safety and Health</a:t>
            </a:r>
            <a:br>
              <a:rPr lang="en-US" dirty="0"/>
            </a:br>
            <a:r>
              <a:rPr lang="en-US" dirty="0"/>
              <a:t>Division of Education and Training</a:t>
            </a:r>
          </a:p>
          <a:p>
            <a:pPr>
              <a:spcBef>
                <a:spcPts val="500"/>
              </a:spcBef>
              <a:spcAft>
                <a:spcPts val="500"/>
              </a:spcAft>
              <a:buFontTx/>
              <a:buNone/>
            </a:pPr>
            <a:r>
              <a:rPr lang="en-US" dirty="0"/>
              <a:t>	1047 US Highway 127 S, Suite 4</a:t>
            </a:r>
            <a:br>
              <a:rPr lang="en-US" dirty="0"/>
            </a:br>
            <a:r>
              <a:rPr lang="en-US" dirty="0"/>
              <a:t>Frankfort, KY 40601</a:t>
            </a:r>
            <a:br>
              <a:rPr lang="en-US" dirty="0"/>
            </a:br>
            <a:r>
              <a:rPr lang="en-US" dirty="0"/>
              <a:t>(502) 564-3070</a:t>
            </a:r>
          </a:p>
          <a:p>
            <a:pPr>
              <a:spcBef>
                <a:spcPts val="500"/>
              </a:spcBef>
              <a:spcAft>
                <a:spcPts val="500"/>
              </a:spcAft>
            </a:pPr>
            <a:r>
              <a:rPr lang="en-US" dirty="0"/>
              <a:t>Kentucky Labor Cabinet Home Page: www.labor.ky.gov</a:t>
            </a:r>
          </a:p>
          <a:p>
            <a:pPr marL="0" indent="0">
              <a:buNone/>
            </a:pPr>
            <a:endParaRPr lang="en-US" dirty="0"/>
          </a:p>
        </p:txBody>
      </p:sp>
    </p:spTree>
    <p:extLst>
      <p:ext uri="{BB962C8B-B14F-4D97-AF65-F5344CB8AC3E}">
        <p14:creationId xmlns:p14="http://schemas.microsoft.com/office/powerpoint/2010/main" val="1228527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686800" cy="1143000"/>
          </a:xfrm>
        </p:spPr>
        <p:txBody>
          <a:bodyPr>
            <a:normAutofit fontScale="90000"/>
          </a:bodyPr>
          <a:lstStyle/>
          <a:p>
            <a:pPr algn="l"/>
            <a:r>
              <a:rPr lang="en-US" dirty="0" smtClean="0"/>
              <a:t>How is OSHA addressing exposure to crystalline silica</a:t>
            </a:r>
            <a:r>
              <a:rPr lang="en-US" dirty="0" smtClean="0"/>
              <a:t>?</a:t>
            </a:r>
            <a:br>
              <a:rPr lang="en-US" dirty="0" smtClean="0"/>
            </a:br>
            <a:r>
              <a:rPr lang="en-US" sz="900" dirty="0" smtClean="0"/>
              <a:t/>
            </a:r>
            <a:br>
              <a:rPr lang="en-US" sz="900" dirty="0" smtClean="0"/>
            </a:br>
            <a:r>
              <a:rPr lang="en-US" sz="900" b="1" dirty="0" smtClean="0"/>
              <a:t/>
            </a:r>
            <a:br>
              <a:rPr lang="en-US" sz="900" b="1" dirty="0" smtClean="0"/>
            </a:br>
            <a:r>
              <a:rPr lang="en-US" sz="2700" dirty="0" smtClean="0">
                <a:cs typeface="Arial" panose="020B0604020202020204" pitchFamily="34" charset="0"/>
              </a:rPr>
              <a:t> </a:t>
            </a:r>
            <a:endParaRPr lang="en-US" sz="2700" dirty="0">
              <a:cs typeface="Arial" panose="020B0604020202020204" pitchFamily="34" charset="0"/>
            </a:endParaRPr>
          </a:p>
        </p:txBody>
      </p:sp>
      <p:sp>
        <p:nvSpPr>
          <p:cNvPr id="3" name="Rectangle 2"/>
          <p:cNvSpPr/>
          <p:nvPr/>
        </p:nvSpPr>
        <p:spPr>
          <a:xfrm>
            <a:off x="381000" y="1693985"/>
            <a:ext cx="8305800" cy="4955203"/>
          </a:xfrm>
          <a:prstGeom prst="rect">
            <a:avLst/>
          </a:prstGeom>
        </p:spPr>
        <p:txBody>
          <a:bodyPr wrap="square">
            <a:spAutoFit/>
          </a:bodyPr>
          <a:lstStyle/>
          <a:p>
            <a:r>
              <a:rPr lang="en-US" sz="2400" dirty="0">
                <a:latin typeface="+mn-lt"/>
                <a:cs typeface="Arial" panose="020B0604020202020204" pitchFamily="34" charset="0"/>
              </a:rPr>
              <a:t>OSHA has a National Emphasis Program (NEP) for Crystalline Silica exposure to identify, reduce, and eliminate health hazards associated with occupational exposures</a:t>
            </a:r>
            <a:r>
              <a:rPr lang="en-US" sz="2400" dirty="0" smtClean="0">
                <a:latin typeface="+mn-lt"/>
                <a:cs typeface="Arial" panose="020B0604020202020204" pitchFamily="34" charset="0"/>
              </a:rPr>
              <a:t>.</a:t>
            </a:r>
          </a:p>
          <a:p>
            <a:r>
              <a:rPr lang="en-US" sz="2400" dirty="0">
                <a:latin typeface="+mn-lt"/>
                <a:cs typeface="Arial" panose="020B0604020202020204" pitchFamily="34" charset="0"/>
              </a:rPr>
              <a:t/>
            </a:r>
            <a:br>
              <a:rPr lang="en-US" sz="2400" dirty="0">
                <a:latin typeface="+mn-lt"/>
                <a:cs typeface="Arial" panose="020B0604020202020204" pitchFamily="34" charset="0"/>
              </a:rPr>
            </a:br>
            <a:r>
              <a:rPr lang="en-US" sz="800" dirty="0">
                <a:latin typeface="+mn-lt"/>
                <a:cs typeface="Arial" panose="020B0604020202020204" pitchFamily="34" charset="0"/>
              </a:rPr>
              <a:t/>
            </a:r>
            <a:br>
              <a:rPr lang="en-US" sz="800" dirty="0">
                <a:latin typeface="+mn-lt"/>
                <a:cs typeface="Arial" panose="020B0604020202020204" pitchFamily="34" charset="0"/>
              </a:rPr>
            </a:br>
            <a:r>
              <a:rPr lang="en-US" sz="2400" dirty="0">
                <a:latin typeface="+mn-lt"/>
                <a:cs typeface="Arial" panose="020B0604020202020204" pitchFamily="34" charset="0"/>
              </a:rPr>
              <a:t>OSHA has an established Permissible Exposure Limit, the maximum amount of crystalline silica to which workers may be exposed to during an 8-hour work shift.  </a:t>
            </a:r>
            <a:endParaRPr lang="en-US" sz="2400" dirty="0" smtClean="0">
              <a:latin typeface="+mn-lt"/>
              <a:cs typeface="Arial" panose="020B0604020202020204" pitchFamily="34" charset="0"/>
            </a:endParaRPr>
          </a:p>
          <a:p>
            <a:r>
              <a:rPr lang="en-US" sz="2400" dirty="0">
                <a:latin typeface="+mn-lt"/>
                <a:cs typeface="Arial" panose="020B0604020202020204" pitchFamily="34" charset="0"/>
              </a:rPr>
              <a:t/>
            </a:r>
            <a:br>
              <a:rPr lang="en-US" sz="2400" dirty="0">
                <a:latin typeface="+mn-lt"/>
                <a:cs typeface="Arial" panose="020B0604020202020204" pitchFamily="34" charset="0"/>
              </a:rPr>
            </a:br>
            <a:r>
              <a:rPr lang="en-US" sz="800" dirty="0">
                <a:latin typeface="+mn-lt"/>
                <a:cs typeface="Arial" panose="020B0604020202020204" pitchFamily="34" charset="0"/>
              </a:rPr>
              <a:t/>
            </a:r>
            <a:br>
              <a:rPr lang="en-US" sz="800" dirty="0">
                <a:latin typeface="+mn-lt"/>
                <a:cs typeface="Arial" panose="020B0604020202020204" pitchFamily="34" charset="0"/>
              </a:rPr>
            </a:br>
            <a:r>
              <a:rPr lang="en-US" sz="2400" dirty="0">
                <a:latin typeface="+mn-lt"/>
                <a:cs typeface="Arial" panose="020B0604020202020204" pitchFamily="34" charset="0"/>
              </a:rPr>
              <a:t>OSHA requires </a:t>
            </a:r>
            <a:r>
              <a:rPr lang="en-US" sz="2400" dirty="0" err="1">
                <a:latin typeface="+mn-lt"/>
                <a:cs typeface="Arial" panose="020B0604020202020204" pitchFamily="34" charset="0"/>
              </a:rPr>
              <a:t>haz</a:t>
            </a:r>
            <a:r>
              <a:rPr lang="en-US" sz="2400" dirty="0">
                <a:latin typeface="+mn-lt"/>
                <a:cs typeface="Arial" panose="020B0604020202020204" pitchFamily="34" charset="0"/>
              </a:rPr>
              <a:t>-com </a:t>
            </a:r>
            <a:r>
              <a:rPr lang="en-US" sz="2400" dirty="0">
                <a:solidFill>
                  <a:srgbClr val="292526"/>
                </a:solidFill>
                <a:latin typeface="+mn-lt"/>
                <a:cs typeface="Arial" panose="020B0604020202020204" pitchFamily="34" charset="0"/>
              </a:rPr>
              <a:t>training for workers exposed to crystalline silica, and requires a respiratory protection program until engineered controls are implemented.</a:t>
            </a:r>
            <a:br>
              <a:rPr lang="en-US" sz="2400" dirty="0">
                <a:solidFill>
                  <a:srgbClr val="292526"/>
                </a:solidFill>
                <a:latin typeface="+mn-lt"/>
                <a:cs typeface="Arial" panose="020B0604020202020204" pitchFamily="34" charset="0"/>
              </a:rPr>
            </a:br>
            <a:r>
              <a:rPr lang="en-US" dirty="0">
                <a:cs typeface="Arial" panose="020B0604020202020204" pitchFamily="34" charset="0"/>
              </a:rPr>
              <a:t/>
            </a:r>
            <a:br>
              <a:rPr lang="en-US" dirty="0">
                <a:cs typeface="Arial" panose="020B0604020202020204" pitchFamily="34" charset="0"/>
              </a:rPr>
            </a:br>
            <a:r>
              <a:rPr lang="en-US" dirty="0">
                <a:cs typeface="Arial" panose="020B0604020202020204" pitchFamily="34" charset="0"/>
              </a:rPr>
              <a:t> </a:t>
            </a:r>
            <a:endParaRPr lang="en-US" dirty="0"/>
          </a:p>
        </p:txBody>
      </p:sp>
    </p:spTree>
    <p:extLst>
      <p:ext uri="{BB962C8B-B14F-4D97-AF65-F5344CB8AC3E}">
        <p14:creationId xmlns:p14="http://schemas.microsoft.com/office/powerpoint/2010/main" val="37800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Construction- Scope</a:t>
            </a:r>
            <a:endParaRPr lang="en-US" dirty="0"/>
          </a:p>
        </p:txBody>
      </p:sp>
      <p:sp>
        <p:nvSpPr>
          <p:cNvPr id="3" name="Content Placeholder 2"/>
          <p:cNvSpPr>
            <a:spLocks noGrp="1"/>
          </p:cNvSpPr>
          <p:nvPr>
            <p:ph idx="1"/>
          </p:nvPr>
        </p:nvSpPr>
        <p:spPr>
          <a:xfrm>
            <a:off x="457200" y="1371600"/>
            <a:ext cx="8229600" cy="4525963"/>
          </a:xfrm>
        </p:spPr>
        <p:txBody>
          <a:bodyPr>
            <a:normAutofit fontScale="92500" lnSpcReduction="10000"/>
          </a:bodyPr>
          <a:lstStyle/>
          <a:p>
            <a:pPr marL="0" indent="0">
              <a:buNone/>
            </a:pPr>
            <a:r>
              <a:rPr lang="en-US" altLang="en-US" sz="3300" dirty="0">
                <a:solidFill>
                  <a:prstClr val="black"/>
                </a:solidFill>
              </a:rPr>
              <a:t>All occupational exposures to respirable crystalline silica are covered, unless employee exposure will remain below 25 μg/m</a:t>
            </a:r>
            <a:r>
              <a:rPr lang="en-US" altLang="en-US" sz="3300" baseline="30000" dirty="0">
                <a:solidFill>
                  <a:prstClr val="black"/>
                </a:solidFill>
              </a:rPr>
              <a:t>3</a:t>
            </a:r>
            <a:r>
              <a:rPr lang="en-US" altLang="en-US" sz="3300" dirty="0">
                <a:solidFill>
                  <a:prstClr val="black"/>
                </a:solidFill>
              </a:rPr>
              <a:t> as an 8-hr TWA under any foreseeable conditions</a:t>
            </a:r>
            <a:r>
              <a:rPr lang="en-US" altLang="en-US" sz="3300" dirty="0" smtClean="0">
                <a:solidFill>
                  <a:prstClr val="black"/>
                </a:solidFill>
              </a:rPr>
              <a:t>.</a:t>
            </a:r>
          </a:p>
          <a:p>
            <a:pPr marL="0" indent="0">
              <a:buNone/>
            </a:pPr>
            <a:r>
              <a:rPr lang="en-US" dirty="0"/>
              <a:t> </a:t>
            </a:r>
            <a:r>
              <a:rPr lang="en-US" dirty="0" smtClean="0"/>
              <a:t>        </a:t>
            </a:r>
            <a:r>
              <a:rPr lang="en-US" sz="2600" dirty="0" smtClean="0"/>
              <a:t>– </a:t>
            </a:r>
            <a:r>
              <a:rPr lang="en-US" sz="2600" dirty="0"/>
              <a:t>Respiratory protection;</a:t>
            </a:r>
          </a:p>
          <a:p>
            <a:pPr marL="800100" lvl="2" indent="0">
              <a:buNone/>
            </a:pPr>
            <a:r>
              <a:rPr lang="en-US" sz="2600" dirty="0"/>
              <a:t>– Housekeeping;</a:t>
            </a:r>
          </a:p>
          <a:p>
            <a:pPr marL="800100" lvl="2" indent="0">
              <a:buNone/>
            </a:pPr>
            <a:r>
              <a:rPr lang="en-US" sz="2600" dirty="0"/>
              <a:t>– Written exposure assessment;</a:t>
            </a:r>
          </a:p>
          <a:p>
            <a:pPr marL="800100" lvl="2" indent="0">
              <a:buNone/>
            </a:pPr>
            <a:r>
              <a:rPr lang="en-US" sz="2600" dirty="0"/>
              <a:t>– Medical surveillance;</a:t>
            </a:r>
          </a:p>
          <a:p>
            <a:pPr marL="800100" lvl="2" indent="0">
              <a:buNone/>
            </a:pPr>
            <a:r>
              <a:rPr lang="en-US" sz="2600" dirty="0"/>
              <a:t>– Hazard communication; and</a:t>
            </a:r>
          </a:p>
          <a:p>
            <a:pPr marL="800100" lvl="2" indent="0">
              <a:buNone/>
            </a:pPr>
            <a:r>
              <a:rPr lang="en-US" sz="2600" dirty="0"/>
              <a:t>– Recordkeeping.</a:t>
            </a:r>
            <a:endParaRPr lang="en-US" altLang="en-US" sz="2600" dirty="0">
              <a:solidFill>
                <a:prstClr val="black"/>
              </a:solidFill>
            </a:endParaRPr>
          </a:p>
        </p:txBody>
      </p:sp>
    </p:spTree>
    <p:extLst>
      <p:ext uri="{BB962C8B-B14F-4D97-AF65-F5344CB8AC3E}">
        <p14:creationId xmlns:p14="http://schemas.microsoft.com/office/powerpoint/2010/main" val="3664579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dirty="0" smtClean="0"/>
              <a:t>Engineering and Work Practice Controls</a:t>
            </a:r>
            <a:endParaRPr lang="en-US" dirty="0"/>
          </a:p>
        </p:txBody>
      </p:sp>
      <p:sp>
        <p:nvSpPr>
          <p:cNvPr id="3" name="Content Placeholder 2"/>
          <p:cNvSpPr>
            <a:spLocks noGrp="1"/>
          </p:cNvSpPr>
          <p:nvPr>
            <p:ph idx="1"/>
          </p:nvPr>
        </p:nvSpPr>
        <p:spPr>
          <a:xfrm>
            <a:off x="457200" y="1722437"/>
            <a:ext cx="8229600" cy="4525963"/>
          </a:xfrm>
        </p:spPr>
        <p:txBody>
          <a:bodyPr>
            <a:normAutofit fontScale="92500"/>
          </a:bodyPr>
          <a:lstStyle/>
          <a:p>
            <a:pPr marL="0" indent="0" eaLnBrk="1" hangingPunct="1">
              <a:buClr>
                <a:srgbClr val="FF0000"/>
              </a:buClr>
              <a:buNone/>
              <a:defRPr/>
            </a:pPr>
            <a:r>
              <a:rPr lang="en-US" altLang="en-US" dirty="0"/>
              <a:t>Table 1 in the construction standard matches 18 tasks with effective dust control methods and, in some cases, respirator requirements.</a:t>
            </a:r>
          </a:p>
          <a:p>
            <a:pPr marL="0" indent="0" eaLnBrk="1" hangingPunct="1">
              <a:buClr>
                <a:srgbClr val="FF0000"/>
              </a:buClr>
              <a:buNone/>
              <a:defRPr/>
            </a:pPr>
            <a:r>
              <a:rPr lang="en-US" altLang="en-US" kern="0" dirty="0"/>
              <a:t>Employers that fully and properly implement </a:t>
            </a:r>
            <a:r>
              <a:rPr lang="en-US" altLang="en-US" kern="0" dirty="0" smtClean="0"/>
              <a:t>the engineered controls </a:t>
            </a:r>
            <a:r>
              <a:rPr lang="en-US" altLang="en-US" kern="0" dirty="0"/>
              <a:t>i</a:t>
            </a:r>
            <a:r>
              <a:rPr lang="en-US" altLang="en-US" kern="0" dirty="0" smtClean="0"/>
              <a:t>n </a:t>
            </a:r>
            <a:r>
              <a:rPr lang="en-US" altLang="en-US" kern="0" dirty="0"/>
              <a:t>Table 1 do not have to:</a:t>
            </a:r>
          </a:p>
          <a:p>
            <a:pPr marL="457200" lvl="1" indent="0" eaLnBrk="1" hangingPunct="1">
              <a:buClr>
                <a:srgbClr val="FF0000"/>
              </a:buClr>
              <a:buNone/>
              <a:defRPr/>
            </a:pPr>
            <a:r>
              <a:rPr lang="en-US" altLang="en-US" kern="0" dirty="0"/>
              <a:t>Comply with the </a:t>
            </a:r>
            <a:r>
              <a:rPr lang="en-US" altLang="en-US" kern="0" dirty="0" smtClean="0"/>
              <a:t>PEL of Silica in excess of 50ug/m3 over an 8 hour time frame. 1926.1153(d)(1)</a:t>
            </a:r>
            <a:endParaRPr lang="en-US" altLang="en-US" kern="0" dirty="0"/>
          </a:p>
          <a:p>
            <a:pPr marL="457200" lvl="1" indent="0" eaLnBrk="1" hangingPunct="1">
              <a:buClr>
                <a:srgbClr val="FF0000"/>
              </a:buClr>
              <a:buNone/>
              <a:defRPr/>
            </a:pPr>
            <a:r>
              <a:rPr lang="en-US" altLang="en-US" kern="0" dirty="0"/>
              <a:t>Conduct exposure assessments for employees engaged in those </a:t>
            </a:r>
            <a:r>
              <a:rPr lang="en-US" altLang="en-US" kern="0" dirty="0" smtClean="0"/>
              <a:t>tasks. 1926.1153(d)(2)(iii)(3)</a:t>
            </a:r>
            <a:endParaRPr lang="en-US" altLang="en-US" kern="0" dirty="0"/>
          </a:p>
        </p:txBody>
      </p:sp>
    </p:spTree>
    <p:extLst>
      <p:ext uri="{BB962C8B-B14F-4D97-AF65-F5344CB8AC3E}">
        <p14:creationId xmlns:p14="http://schemas.microsoft.com/office/powerpoint/2010/main" val="2218908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ea typeface="+mn-ea"/>
                <a:cs typeface="+mn-cs"/>
              </a:rPr>
              <a:t>Assigned Protection Factor (APF)</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Assigned </a:t>
            </a:r>
            <a:r>
              <a:rPr lang="en-US" b="1" dirty="0"/>
              <a:t>Protection Factor (</a:t>
            </a:r>
            <a:r>
              <a:rPr lang="en-US" b="1" dirty="0" smtClean="0"/>
              <a:t>APF) i</a:t>
            </a:r>
            <a:r>
              <a:rPr lang="en-US" dirty="0" smtClean="0"/>
              <a:t>s </a:t>
            </a:r>
            <a:r>
              <a:rPr lang="en-US" dirty="0"/>
              <a:t>the </a:t>
            </a:r>
            <a:r>
              <a:rPr lang="en-US" dirty="0" smtClean="0"/>
              <a:t>workplace level </a:t>
            </a:r>
            <a:r>
              <a:rPr lang="en-US" dirty="0"/>
              <a:t>of respiratory protection that a </a:t>
            </a:r>
            <a:r>
              <a:rPr lang="en-US" dirty="0" smtClean="0"/>
              <a:t>respirator or </a:t>
            </a:r>
            <a:r>
              <a:rPr lang="en-US" dirty="0"/>
              <a:t>class of respirators is expected to provide to </a:t>
            </a:r>
            <a:r>
              <a:rPr lang="en-US" dirty="0" smtClean="0"/>
              <a:t>employees when </a:t>
            </a:r>
            <a:r>
              <a:rPr lang="en-US" dirty="0"/>
              <a:t>the employer implements a </a:t>
            </a:r>
            <a:r>
              <a:rPr lang="en-US" dirty="0" smtClean="0"/>
              <a:t>continuing, effective </a:t>
            </a:r>
            <a:r>
              <a:rPr lang="en-US" dirty="0"/>
              <a:t>respiratory protection program </a:t>
            </a:r>
            <a:r>
              <a:rPr lang="en-US" dirty="0" smtClean="0"/>
              <a:t>as specified </a:t>
            </a:r>
            <a:r>
              <a:rPr lang="en-US" dirty="0"/>
              <a:t>by this </a:t>
            </a:r>
            <a:r>
              <a:rPr lang="en-US" dirty="0" smtClean="0"/>
              <a:t>section.</a:t>
            </a:r>
            <a:endParaRPr lang="en-US" dirty="0"/>
          </a:p>
        </p:txBody>
      </p:sp>
    </p:spTree>
    <p:extLst>
      <p:ext uri="{BB962C8B-B14F-4D97-AF65-F5344CB8AC3E}">
        <p14:creationId xmlns:p14="http://schemas.microsoft.com/office/powerpoint/2010/main" val="3486951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t>
            </a:r>
            <a:r>
              <a:rPr lang="en-US" dirty="0" smtClean="0"/>
              <a:t>xample of APF</a:t>
            </a:r>
            <a:endParaRPr lang="en-US" dirty="0"/>
          </a:p>
        </p:txBody>
      </p:sp>
      <p:pic>
        <p:nvPicPr>
          <p:cNvPr id="4" name="Content Placeholder 3"/>
          <p:cNvPicPr>
            <a:picLocks noGrp="1" noChangeAspect="1"/>
          </p:cNvPicPr>
          <p:nvPr>
            <p:ph idx="1"/>
          </p:nvPr>
        </p:nvPicPr>
        <p:blipFill>
          <a:blip r:embed="rId2"/>
          <a:stretch>
            <a:fillRect/>
          </a:stretch>
        </p:blipFill>
        <p:spPr>
          <a:xfrm>
            <a:off x="28284" y="1828800"/>
            <a:ext cx="9020062" cy="4038599"/>
          </a:xfrm>
          <a:prstGeom prst="rect">
            <a:avLst/>
          </a:prstGeom>
        </p:spPr>
      </p:pic>
    </p:spTree>
    <p:extLst>
      <p:ext uri="{BB962C8B-B14F-4D97-AF65-F5344CB8AC3E}">
        <p14:creationId xmlns:p14="http://schemas.microsoft.com/office/powerpoint/2010/main" val="2886587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Title 1"/>
          <p:cNvSpPr>
            <a:spLocks noGrp="1"/>
          </p:cNvSpPr>
          <p:nvPr>
            <p:ph type="title"/>
          </p:nvPr>
        </p:nvSpPr>
        <p:spPr>
          <a:xfrm>
            <a:off x="2133600" y="4495800"/>
            <a:ext cx="5486400" cy="566738"/>
          </a:xfrm>
        </p:spPr>
        <p:txBody>
          <a:bodyPr>
            <a:normAutofit fontScale="90000"/>
          </a:bodyPr>
          <a:lstStyle/>
          <a:p>
            <a:r>
              <a:rPr lang="en-US" sz="3200" dirty="0" smtClean="0"/>
              <a:t>18 Operations under Table 1</a:t>
            </a:r>
          </a:p>
        </p:txBody>
      </p:sp>
      <p:sp>
        <p:nvSpPr>
          <p:cNvPr id="45060" name="Text Placeholder 3"/>
          <p:cNvSpPr>
            <a:spLocks noGrp="1"/>
          </p:cNvSpPr>
          <p:nvPr>
            <p:ph type="body" sz="half" idx="2"/>
          </p:nvPr>
        </p:nvSpPr>
        <p:spPr>
          <a:xfrm>
            <a:off x="533400" y="5291138"/>
            <a:ext cx="8077200" cy="804862"/>
          </a:xfrm>
        </p:spPr>
        <p:txBody>
          <a:bodyPr/>
          <a:lstStyle/>
          <a:p>
            <a:pPr algn="ctr"/>
            <a:r>
              <a:rPr lang="en-US" sz="3200" dirty="0" smtClean="0"/>
              <a:t>Use of walk-behind saw</a:t>
            </a:r>
          </a:p>
        </p:txBody>
      </p:sp>
      <p:pic>
        <p:nvPicPr>
          <p:cNvPr id="2052" name="Picture 4" descr="http://www.ussaws.com/media/extendware/ewimageopt/media/inline/48/2/fsb-150-heavy-duty-walk-behind-air-saw-ac4.jpg"/>
          <p:cNvPicPr>
            <a:picLocks noChangeAspect="1" noChangeArrowheads="1"/>
          </p:cNvPicPr>
          <p:nvPr/>
        </p:nvPicPr>
        <p:blipFill rotWithShape="1">
          <a:blip r:embed="rId3">
            <a:extLst>
              <a:ext uri="{28A0092B-C50C-407E-A947-70E740481C1C}">
                <a14:useLocalDpi xmlns:a14="http://schemas.microsoft.com/office/drawing/2010/main" val="0"/>
              </a:ext>
            </a:extLst>
          </a:blip>
          <a:srcRect t="13417" b="12788"/>
          <a:stretch/>
        </p:blipFill>
        <p:spPr bwMode="auto">
          <a:xfrm>
            <a:off x="948767" y="457200"/>
            <a:ext cx="7204633"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46725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Title 1"/>
          <p:cNvSpPr>
            <a:spLocks noGrp="1"/>
          </p:cNvSpPr>
          <p:nvPr>
            <p:ph type="title"/>
          </p:nvPr>
        </p:nvSpPr>
        <p:spPr>
          <a:xfrm>
            <a:off x="2133600" y="4800600"/>
            <a:ext cx="5486400" cy="566738"/>
          </a:xfrm>
        </p:spPr>
        <p:txBody>
          <a:bodyPr>
            <a:normAutofit fontScale="90000"/>
          </a:bodyPr>
          <a:lstStyle/>
          <a:p>
            <a:r>
              <a:rPr lang="en-US" sz="3200" dirty="0" smtClean="0"/>
              <a:t>18 Operations under Table 1</a:t>
            </a:r>
          </a:p>
        </p:txBody>
      </p:sp>
      <p:pic>
        <p:nvPicPr>
          <p:cNvPr id="2" name="Picture Placeholder 1"/>
          <p:cNvPicPr>
            <a:picLocks noGrp="1" noChangeAspect="1"/>
          </p:cNvPicPr>
          <p:nvPr>
            <p:ph type="pic" idx="1"/>
          </p:nvPr>
        </p:nvPicPr>
        <p:blipFill>
          <a:blip r:embed="rId3">
            <a:extLst>
              <a:ext uri="{28A0092B-C50C-407E-A947-70E740481C1C}">
                <a14:useLocalDpi xmlns:a14="http://schemas.microsoft.com/office/drawing/2010/main" val="0"/>
              </a:ext>
            </a:extLst>
          </a:blip>
          <a:srcRect t="25045" b="25045"/>
          <a:stretch>
            <a:fillRect/>
          </a:stretch>
        </p:blipFill>
        <p:spPr/>
      </p:pic>
      <p:sp>
        <p:nvSpPr>
          <p:cNvPr id="38916" name="Text Placeholder 3"/>
          <p:cNvSpPr>
            <a:spLocks noGrp="1"/>
          </p:cNvSpPr>
          <p:nvPr>
            <p:ph type="body" sz="half" idx="2"/>
          </p:nvPr>
        </p:nvSpPr>
        <p:spPr>
          <a:xfrm>
            <a:off x="1792288" y="5367338"/>
            <a:ext cx="5522912" cy="804862"/>
          </a:xfrm>
        </p:spPr>
        <p:txBody>
          <a:bodyPr>
            <a:normAutofit fontScale="85000" lnSpcReduction="20000"/>
          </a:bodyPr>
          <a:lstStyle/>
          <a:p>
            <a:pPr algn="ctr"/>
            <a:r>
              <a:rPr lang="en-US" sz="3200" dirty="0" smtClean="0"/>
              <a:t>Jackhammers and handheld powered chipping tools</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 - &amp;quot;Final Rule for Exposure to Respirable Crystalline Silica &amp;quot;&quot;/&gt;&lt;property id=&quot;20307&quot; value=&quot;256&quot;/&gt;&lt;/object&gt;&lt;object type=&quot;3&quot; unique_id=&quot;10004&quot;&gt;&lt;property id=&quot;20148&quot; value=&quot;5&quot;/&gt;&lt;property id=&quot;20300&quot; value=&quot;Slide 3 - &amp;quot;OSHA’s Final Rule&amp;quot;&quot;/&gt;&lt;property id=&quot;20307&quot; value=&quot;405&quot;/&gt;&lt;/object&gt;&lt;object type=&quot;3&quot; unique_id=&quot;10008&quot;&gt;&lt;property id=&quot;20148&quot; value=&quot;5&quot;/&gt;&lt;property id=&quot;20300&quot; value=&quot;Slide 4 - &amp;quot;Exposure and Health Risks&amp;quot;&quot;/&gt;&lt;property id=&quot;20307&quot; value=&quot;408&quot;/&gt;&lt;/object&gt;&lt;object type=&quot;3&quot; unique_id=&quot;10012&quot;&gt;&lt;property id=&quot;20148&quot; value=&quot;5&quot;/&gt;&lt;property id=&quot;20300&quot; value=&quot;Slide 5 - &amp;quot;History of Silica and OSHA&amp;quot;&quot;/&gt;&lt;property id=&quot;20307&quot; value=&quot;329&quot;/&gt;&lt;/object&gt;&lt;object type=&quot;3&quot; unique_id=&quot;10016&quot;&gt;&lt;property id=&quot;20148&quot; value=&quot;5&quot;/&gt;&lt;property id=&quot;20300&quot; value=&quot;Slide 9 - &amp;quot;Scope of Coverage&amp;quot;&quot;/&gt;&lt;property id=&quot;20307&quot; value=&quot;302&quot;/&gt;&lt;/object&gt;&lt;object type=&quot;3&quot; unique_id=&quot;10018&quot;&gt;&lt;property id=&quot;20148&quot; value=&quot;5&quot;/&gt;&lt;property id=&quot;20300&quot; value=&quot;Slide 15 - &amp;quot;Objective Data&amp;quot;&quot;/&gt;&lt;property id=&quot;20307&quot; value=&quot;373&quot;/&gt;&lt;/object&gt;&lt;object type=&quot;3&quot; unique_id=&quot;10019&quot;&gt;&lt;property id=&quot;20148&quot; value=&quot;5&quot;/&gt;&lt;property id=&quot;20300&quot; value=&quot;Slide 23 - &amp;quot;Engineering Controls&amp;quot;&quot;/&gt;&lt;property id=&quot;20307&quot; value=&quot;333&quot;/&gt;&lt;/object&gt;&lt;object type=&quot;3&quot; unique_id=&quot;10020&quot;&gt;&lt;property id=&quot;20148&quot; value=&quot;5&quot;/&gt;&lt;property id=&quot;20300&quot; value=&quot;Slide 24 - &amp;quot;Engineering Controls&amp;quot;&quot;/&gt;&lt;property id=&quot;20307&quot; value=&quot;342&quot;/&gt;&lt;/object&gt;&lt;object type=&quot;3&quot; unique_id=&quot;10021&quot;&gt;&lt;property id=&quot;20148&quot; value=&quot;5&quot;/&gt;&lt;property id=&quot;20300&quot; value=&quot;Slide 26 - &amp;quot;Use of Respirators&amp;quot;&quot;/&gt;&lt;property id=&quot;20307&quot; value=&quot;374&quot;/&gt;&lt;/object&gt;&lt;object type=&quot;3&quot; unique_id=&quot;10023&quot;&gt;&lt;property id=&quot;20148&quot; value=&quot;5&quot;/&gt;&lt;property id=&quot;20300&quot; value=&quot;Slide 60 - &amp;quot;Who is Engaged with Table 1?&amp;quot;&quot;/&gt;&lt;property id=&quot;20307&quot; value=&quot;334&quot;/&gt;&lt;/object&gt;&lt;object type=&quot;3&quot; unique_id=&quot;10024&quot;&gt;&lt;property id=&quot;20148&quot; value=&quot;5&quot;/&gt;&lt;property id=&quot;20300&quot; value=&quot;Slide 46 - &amp;quot;Table 1 Example&amp;quot;&quot;/&gt;&lt;property id=&quot;20307&quot; value=&quot;335&quot;/&gt;&lt;/object&gt;&lt;object type=&quot;3&quot; unique_id=&quot;10025&quot;&gt;&lt;property id=&quot;20148&quot; value=&quot;5&quot;/&gt;&lt;property id=&quot;20300&quot; value=&quot;Slide 31 - &amp;quot;Medical Surveillance&amp;quot;&quot;/&gt;&lt;property id=&quot;20307&quot; value=&quot;378&quot;/&gt;&lt;/object&gt;&lt;object type=&quot;3&quot; unique_id=&quot;10027&quot;&gt;&lt;property id=&quot;20148&quot; value=&quot;5&quot;/&gt;&lt;property id=&quot;20300&quot; value=&quot;Slide 40&quot;/&gt;&lt;property id=&quot;20307&quot; value=&quot;415&quot;/&gt;&lt;/object&gt;&lt;object type=&quot;3&quot; unique_id=&quot;10028&quot;&gt;&lt;property id=&quot;20148&quot; value=&quot;5&quot;/&gt;&lt;property id=&quot;20300&quot; value=&quot;Slide 41&quot;/&gt;&lt;property id=&quot;20307&quot; value=&quot;416&quot;/&gt;&lt;/object&gt;&lt;object type=&quot;3&quot; unique_id=&quot;10029&quot;&gt;&lt;property id=&quot;20148&quot; value=&quot;5&quot;/&gt;&lt;property id=&quot;20300&quot; value=&quot;Slide 42&quot;/&gt;&lt;property id=&quot;20307&quot; value=&quot;417&quot;/&gt;&lt;/object&gt;&lt;object type=&quot;3&quot; unique_id=&quot;10837&quot;&gt;&lt;property id=&quot;20148&quot; value=&quot;5&quot;/&gt;&lt;property id=&quot;20300&quot; value=&quot;Slide 47 - &amp;quot;18 Operations under Table 1&amp;quot;&quot;/&gt;&lt;property id=&quot;20307&quot; value=&quot;441&quot;/&gt;&lt;/object&gt;&lt;object type=&quot;3&quot; unique_id=&quot;10838&quot;&gt;&lt;property id=&quot;20148&quot; value=&quot;5&quot;/&gt;&lt;property id=&quot;20300&quot; value=&quot;Slide 55 - &amp;quot;18 Operations under Table 1&amp;quot;&quot;/&gt;&lt;property id=&quot;20307&quot; value=&quot;429&quot;/&gt;&lt;/object&gt;&lt;object type=&quot;3&quot; unique_id=&quot;10839&quot;&gt;&lt;property id=&quot;20148&quot; value=&quot;5&quot;/&gt;&lt;property id=&quot;20300&quot; value=&quot;Slide 54 - &amp;quot;13 Operations under Table 1&amp;quot;&quot;/&gt;&lt;property id=&quot;20307&quot; value=&quot;430&quot;/&gt;&lt;/object&gt;&lt;object type=&quot;3&quot; unique_id=&quot;10840&quot;&gt;&lt;property id=&quot;20148&quot; value=&quot;5&quot;/&gt;&lt;property id=&quot;20300&quot; value=&quot;Slide 53 - &amp;quot;18 Operations under Table 1&amp;quot;&quot;/&gt;&lt;property id=&quot;20307&quot; value=&quot;431&quot;/&gt;&lt;/object&gt;&lt;object type=&quot;3&quot; unique_id=&quot;10841&quot;&gt;&lt;property id=&quot;20148&quot; value=&quot;5&quot;/&gt;&lt;property id=&quot;20300&quot; value=&quot;Slide 52 - &amp;quot;18 Operations under Table 1&amp;quot;&quot;/&gt;&lt;property id=&quot;20307&quot; value=&quot;432&quot;/&gt;&lt;/object&gt;&lt;object type=&quot;3&quot; unique_id=&quot;10842&quot;&gt;&lt;property id=&quot;20148&quot; value=&quot;5&quot;/&gt;&lt;property id=&quot;20300&quot; value=&quot;Slide 51 - &amp;quot;18 Operations under Table 1&amp;quot;&quot;/&gt;&lt;property id=&quot;20307&quot; value=&quot;433&quot;/&gt;&lt;/object&gt;&lt;object type=&quot;3&quot; unique_id=&quot;10844&quot;&gt;&lt;property id=&quot;20148&quot; value=&quot;5&quot;/&gt;&lt;property id=&quot;20300&quot; value=&quot;Slide 56 - &amp;quot;18 Operations under Table 1&amp;quot;&quot;/&gt;&lt;property id=&quot;20307&quot; value=&quot;435&quot;/&gt;&lt;/object&gt;&lt;object type=&quot;3&quot; unique_id=&quot;10846&quot;&gt;&lt;property id=&quot;20148&quot; value=&quot;5&quot;/&gt;&lt;property id=&quot;20300&quot; value=&quot;Slide 48 - &amp;quot;18 Operations under Table 1&amp;quot;&quot;/&gt;&lt;property id=&quot;20307&quot; value=&quot;437&quot;/&gt;&lt;/object&gt;&lt;object type=&quot;3&quot; unique_id=&quot;10847&quot;&gt;&lt;property id=&quot;20148&quot; value=&quot;5&quot;/&gt;&lt;property id=&quot;20300&quot; value=&quot;Slide 57 - &amp;quot;18 Operations under Table 1&amp;quot;&quot;/&gt;&lt;property id=&quot;20307&quot; value=&quot;438&quot;/&gt;&lt;/object&gt;&lt;object type=&quot;3&quot; unique_id=&quot;10849&quot;&gt;&lt;property id=&quot;20148&quot; value=&quot;5&quot;/&gt;&lt;property id=&quot;20300&quot; value=&quot;Slide 58 - &amp;quot;18 Operations under Table 1&amp;quot;&quot;/&gt;&lt;property id=&quot;20307&quot; value=&quot;440&quot;/&gt;&lt;/object&gt;&lt;object type=&quot;3&quot; unique_id=&quot;11422&quot;&gt;&lt;property id=&quot;20148&quot; value=&quot;5&quot;/&gt;&lt;property id=&quot;20300&quot; value=&quot;Slide 13 - &amp;quot;Exposure Assessment&amp;quot;&quot;/&gt;&lt;property id=&quot;20307&quot; value=&quot;442&quot;/&gt;&lt;/object&gt;&lt;object type=&quot;3&quot; unique_id=&quot;11423&quot;&gt;&lt;property id=&quot;20148&quot; value=&quot;5&quot;/&gt;&lt;property id=&quot;20300&quot; value=&quot;Slide 14 - &amp;quot;Performance Option&amp;quot;&quot;/&gt;&lt;property id=&quot;20307&quot; value=&quot;443&quot;/&gt;&lt;/object&gt;&lt;object type=&quot;3&quot; unique_id=&quot;11424&quot;&gt;&lt;property id=&quot;20148&quot; value=&quot;5&quot;/&gt;&lt;property id=&quot;20300&quot; value=&quot;Slide 19 - &amp;quot;Exposure Assessment &amp;quot;&quot;/&gt;&lt;property id=&quot;20307&quot; value=&quot;444&quot;/&gt;&lt;/object&gt;&lt;object type=&quot;3&quot; unique_id=&quot;11426&quot;&gt;&lt;property id=&quot;20148&quot; value=&quot;5&quot;/&gt;&lt;property id=&quot;20300&quot; value=&quot;Slide 20 - &amp;quot;Regulated Area&amp;quot;&quot;/&gt;&lt;property id=&quot;20307&quot; value=&quot;446&quot;/&gt;&lt;/object&gt;&lt;object type=&quot;3&quot; unique_id=&quot;11427&quot;&gt;&lt;property id=&quot;20148&quot; value=&quot;5&quot;/&gt;&lt;property id=&quot;20300&quot; value=&quot;Slide 21 - &amp;quot;Access to Regulated Area&amp;quot;&quot;/&gt;&lt;property id=&quot;20307&quot; value=&quot;447&quot;/&gt;&lt;/object&gt;&lt;object type=&quot;3&quot; unique_id=&quot;11428&quot;&gt;&lt;property id=&quot;20148&quot; value=&quot;5&quot;/&gt;&lt;property id=&quot;20300&quot; value=&quot;Slide 22 - &amp;quot;Methods of Compliance- Controls&amp;quot;&quot;/&gt;&lt;property id=&quot;20307&quot; value=&quot;448&quot;/&gt;&lt;/object&gt;&lt;object type=&quot;3&quot; unique_id=&quot;12271&quot;&gt;&lt;property id=&quot;20148&quot; value=&quot;5&quot;/&gt;&lt;property id=&quot;20300&quot; value=&quot;Slide 6 - &amp;quot;History of Silica and OSHA&amp;quot;&quot;/&gt;&lt;property id=&quot;20307&quot; value=&quot;454&quot;/&gt;&lt;/object&gt;&lt;object type=&quot;3&quot; unique_id=&quot;12272&quot;&gt;&lt;property id=&quot;20148&quot; value=&quot;5&quot;/&gt;&lt;property id=&quot;20300&quot; value=&quot;Slide 7 - &amp;quot;Previous PEL Formulas&amp;quot;&quot;/&gt;&lt;property id=&quot;20307&quot; value=&quot;453&quot;/&gt;&lt;/object&gt;&lt;object type=&quot;3&quot; unique_id=&quot;12273&quot;&gt;&lt;property id=&quot;20148&quot; value=&quot;5&quot;/&gt;&lt;property id=&quot;20300&quot; value=&quot;Slide 35 - &amp;quot;Communication of Silica Hazards&amp;quot;&quot;/&gt;&lt;property id=&quot;20307&quot; value=&quot;451&quot;/&gt;&lt;/object&gt;&lt;object type=&quot;3&quot; unique_id=&quot;12274&quot;&gt;&lt;property id=&quot;20148&quot; value=&quot;5&quot;/&gt;&lt;property id=&quot;20300&quot; value=&quot;Slide 36 - &amp;quot;Recordkeeping&amp;quot;&quot;/&gt;&lt;property id=&quot;20307&quot; value=&quot;452&quot;/&gt;&lt;/object&gt;&lt;object type=&quot;3&quot; unique_id=&quot;45905&quot;&gt;&lt;property id=&quot;20148&quot; value=&quot;5&quot;/&gt;&lt;property id=&quot;20300&quot; value=&quot;Slide 66 - &amp;quot;Contact Information&amp;quot;&quot;/&gt;&lt;property id=&quot;20307&quot; value=&quot;456&quot;/&gt;&lt;/object&gt;&lt;object type=&quot;3&quot; unique_id=&quot;45906&quot;&gt;&lt;property id=&quot;20148&quot; value=&quot;5&quot;/&gt;&lt;property id=&quot;20300&quot; value=&quot;Slide 67 - &amp;quot;For consultative services and publications contact:&amp;quot;&quot;/&gt;&lt;property id=&quot;20307&quot; value=&quot;457&quot;/&gt;&lt;/object&gt;&lt;object type=&quot;3&quot; unique_id=&quot;46268&quot;&gt;&lt;property id=&quot;20148&quot; value=&quot;5&quot;/&gt;&lt;property id=&quot;20300&quot; value=&quot;Slide 8 - &amp;quot;Permissible Exposure Limit(PEL)&amp;quot;&quot;/&gt;&lt;property id=&quot;20307&quot; value=&quot;458&quot;/&gt;&lt;/object&gt;&lt;object type=&quot;3&quot; unique_id=&quot;46269&quot;&gt;&lt;property id=&quot;20148&quot; value=&quot;5&quot;/&gt;&lt;property id=&quot;20300&quot; value=&quot;Slide 17 - &amp;quot;Appendix A- Analysis Methods&amp;quot;&quot;/&gt;&lt;property id=&quot;20307&quot; value=&quot;459&quot;/&gt;&lt;/object&gt;&lt;object type=&quot;3&quot; unique_id=&quot;46270&quot;&gt;&lt;property id=&quot;20148&quot; value=&quot;5&quot;/&gt;&lt;property id=&quot;20300&quot; value=&quot;Slide 18 - &amp;quot;Appendix A- Lab Requirements&amp;quot;&quot;/&gt;&lt;property id=&quot;20307&quot; value=&quot;460&quot;/&gt;&lt;/object&gt;&lt;object type=&quot;3&quot; unique_id=&quot;47230&quot;&gt;&lt;property id=&quot;20148&quot; value=&quot;5&quot;/&gt;&lt;property id=&quot;20300&quot; value=&quot;Slide 2 - &amp;quot;Final Rule Published on March 25, 2016&amp;quot;&quot;/&gt;&lt;property id=&quot;20307&quot; value=&quot;461&quot;/&gt;&lt;/object&gt;&lt;object type=&quot;3&quot; unique_id=&quot;47231&quot;&gt;&lt;property id=&quot;20148&quot; value=&quot;5&quot;/&gt;&lt;property id=&quot;20300&quot; value=&quot;Slide 10 - &amp;quot;Industries and Operations with Exposures &amp;quot;&quot;/&gt;&lt;property id=&quot;20307&quot; value=&quot;462&quot;/&gt;&lt;/object&gt;&lt;object type=&quot;3&quot; unique_id=&quot;47232&quot;&gt;&lt;property id=&quot;20148&quot; value=&quot;5&quot;/&gt;&lt;property id=&quot;20300&quot; value=&quot;Slide 11 - &amp;quot;General Industry/Maritime Standard&amp;quot;&quot;/&gt;&lt;property id=&quot;20307&quot; value=&quot;463&quot;/&gt;&lt;/object&gt;&lt;object type=&quot;3&quot; unique_id=&quot;47233&quot;&gt;&lt;property id=&quot;20148&quot; value=&quot;5&quot;/&gt;&lt;property id=&quot;20300&quot; value=&quot;Slide 12 - &amp;quot;General Industry/Maritime - Scope&amp;quot;&quot;/&gt;&lt;property id=&quot;20307&quot; value=&quot;464&quot;/&gt;&lt;/object&gt;&lt;object type=&quot;3&quot; unique_id=&quot;47234&quot;&gt;&lt;property id=&quot;20148&quot; value=&quot;5&quot;/&gt;&lt;property id=&quot;20300&quot; value=&quot;Slide 16 - &amp;quot;Scheduled Monitoring Option&amp;quot;&quot;/&gt;&lt;property id=&quot;20307&quot; value=&quot;465&quot;/&gt;&lt;/object&gt;&lt;object type=&quot;3&quot; unique_id=&quot;48308&quot;&gt;&lt;property id=&quot;20148&quot; value=&quot;5&quot;/&gt;&lt;property id=&quot;20300&quot; value=&quot;Slide 27 - &amp;quot;Written Exposure Control Plan&amp;quot;&quot;/&gt;&lt;property id=&quot;20307&quot; value=&quot;466&quot;/&gt;&lt;/object&gt;&lt;object type=&quot;3&quot; unique_id=&quot;48309&quot;&gt;&lt;property id=&quot;20148&quot; value=&quot;5&quot;/&gt;&lt;property id=&quot;20300&quot; value=&quot;Slide 28 - &amp;quot;Abrasive Blasting with Crystalline Silica Blasting Agents&amp;quot;&quot;/&gt;&lt;property id=&quot;20307&quot; value=&quot;467&quot;/&gt;&lt;/object&gt;&lt;object type=&quot;3&quot; unique_id=&quot;48310&quot;&gt;&lt;property id=&quot;20148&quot; value=&quot;5&quot;/&gt;&lt;property id=&quot;20300&quot; value=&quot;Slide 29 - &amp;quot;Respiratory Protection&amp;quot;&quot;/&gt;&lt;property id=&quot;20307&quot; value=&quot;468&quot;/&gt;&lt;/object&gt;&lt;object type=&quot;3&quot; unique_id=&quot;48311&quot;&gt;&lt;property id=&quot;20148&quot; value=&quot;5&quot;/&gt;&lt;property id=&quot;20300&quot; value=&quot;Slide 30 - &amp;quot;Housekeeping&amp;quot;&quot;/&gt;&lt;property id=&quot;20307&quot; value=&quot;469&quot;/&gt;&lt;/object&gt;&lt;object type=&quot;3&quot; unique_id=&quot;48312&quot;&gt;&lt;property id=&quot;20148&quot; value=&quot;5&quot;/&gt;&lt;property id=&quot;20300&quot; value=&quot;Slide 32 - &amp;quot;Information Provided to the PLHCP&amp;quot;&quot;/&gt;&lt;property id=&quot;20307&quot; value=&quot;470&quot;/&gt;&lt;/object&gt;&lt;object type=&quot;3&quot; unique_id=&quot;48313&quot;&gt;&lt;property id=&quot;20148&quot; value=&quot;5&quot;/&gt;&lt;property id=&quot;20300&quot; value=&quot;Slide 33 - &amp;quot;Written Medical Report for the Employee&amp;quot;&quot;/&gt;&lt;property id=&quot;20307&quot; value=&quot;471&quot;/&gt;&lt;/object&gt;&lt;object type=&quot;3&quot; unique_id=&quot;48314&quot;&gt;&lt;property id=&quot;20148&quot; value=&quot;5&quot;/&gt;&lt;property id=&quot;20300&quot; value=&quot;Slide 34 - &amp;quot;Written Medical Opinion for the Employer&amp;quot;&quot;/&gt;&lt;property id=&quot;20307&quot; value=&quot;472&quot;/&gt;&lt;/object&gt;&lt;object type=&quot;3&quot; unique_id=&quot;48315&quot;&gt;&lt;property id=&quot;20148&quot; value=&quot;5&quot;/&gt;&lt;property id=&quot;20300&quot; value=&quot;Slide 37 - &amp;quot;Recordkeeping- Air Monitoring Data&amp;quot;&quot;/&gt;&lt;property id=&quot;20307&quot; value=&quot;473&quot;/&gt;&lt;/object&gt;&lt;object type=&quot;3&quot; unique_id=&quot;48316&quot;&gt;&lt;property id=&quot;20148&quot; value=&quot;5&quot;/&gt;&lt;property id=&quot;20300&quot; value=&quot;Slide 38 - &amp;quot;Recordkeeping- Objective Data&amp;quot;&quot;/&gt;&lt;property id=&quot;20307&quot; value=&quot;474&quot;/&gt;&lt;/object&gt;&lt;object type=&quot;3&quot; unique_id=&quot;48317&quot;&gt;&lt;property id=&quot;20148&quot; value=&quot;5&quot;/&gt;&lt;property id=&quot;20300&quot; value=&quot;Slide 39 - &amp;quot;Compliance Dates for GI/Maritime&amp;quot;&quot;/&gt;&lt;property id=&quot;20307&quot; value=&quot;475&quot;/&gt;&lt;/object&gt;&lt;object type=&quot;3&quot; unique_id=&quot;48318&quot;&gt;&lt;property id=&quot;20148&quot; value=&quot;5&quot;/&gt;&lt;property id=&quot;20300&quot; value=&quot;Slide 49 - &amp;quot;18 Operations under Table 1&amp;quot;&quot;/&gt;&lt;property id=&quot;20307&quot; value=&quot;476&quot;/&gt;&lt;/object&gt;&lt;object type=&quot;3&quot; unique_id=&quot;48319&quot;&gt;&lt;property id=&quot;20148&quot; value=&quot;5&quot;/&gt;&lt;property id=&quot;20300&quot; value=&quot;Slide 50 - &amp;quot;18 Operations under Table 1&amp;quot;&quot;/&gt;&lt;property id=&quot;20307&quot; value=&quot;477&quot;/&gt;&lt;/object&gt;&lt;object type=&quot;3&quot; unique_id=&quot;49170&quot;&gt;&lt;property id=&quot;20148&quot; value=&quot;5&quot;/&gt;&lt;property id=&quot;20300&quot; value=&quot;Slide 43 - &amp;quot;Construction&amp;quot;&quot;/&gt;&lt;property id=&quot;20307&quot; value=&quot;478&quot;/&gt;&lt;/object&gt;&lt;object type=&quot;3&quot; unique_id=&quot;49171&quot;&gt;&lt;property id=&quot;20148&quot; value=&quot;5&quot;/&gt;&lt;property id=&quot;20300&quot; value=&quot;Slide 44 - &amp;quot;Construction- Scope&amp;quot;&quot;/&gt;&lt;property id=&quot;20307&quot; value=&quot;479&quot;/&gt;&lt;/object&gt;&lt;object type=&quot;3&quot; unique_id=&quot;49172&quot;&gt;&lt;property id=&quot;20148&quot; value=&quot;5&quot;/&gt;&lt;property id=&quot;20300&quot; value=&quot;Slide 45 - &amp;quot;Construction- Exposure Control Methods&amp;quot;&quot;/&gt;&lt;property id=&quot;20307&quot; value=&quot;480&quot;/&gt;&lt;/object&gt;&lt;object type=&quot;3&quot; unique_id=&quot;49173&quot;&gt;&lt;property id=&quot;20148&quot; value=&quot;5&quot;/&gt;&lt;property id=&quot;20300&quot; value=&quot;Slide 59 - &amp;quot;Table 1 Tasks&amp;quot;&quot;/&gt;&lt;property id=&quot;20307&quot; value=&quot;481&quot;/&gt;&lt;/object&gt;&lt;object type=&quot;3&quot; unique_id=&quot;49174&quot;&gt;&lt;property id=&quot;20148&quot; value=&quot;5&quot;/&gt;&lt;property id=&quot;20300&quot; value=&quot;Slide 61 - &amp;quot;Respiratory Protection Requirements on Table 1&amp;quot;&quot;/&gt;&lt;property id=&quot;20307&quot; value=&quot;482&quot;/&gt;&lt;/object&gt;&lt;object type=&quot;3&quot; unique_id=&quot;49175&quot;&gt;&lt;property id=&quot;20148&quot; value=&quot;5&quot;/&gt;&lt;property id=&quot;20300&quot; value=&quot;Slide 62 - &amp;quot;Construction – Written Exposure Control Plan&amp;quot;&quot;/&gt;&lt;property id=&quot;20307&quot; value=&quot;483&quot;/&gt;&lt;/object&gt;&lt;object type=&quot;3&quot; unique_id=&quot;49176&quot;&gt;&lt;property id=&quot;20148&quot; value=&quot;5&quot;/&gt;&lt;property id=&quot;20300&quot; value=&quot;Slide 63 - &amp;quot;Construction – Competent Person&amp;quot;&quot;/&gt;&lt;property id=&quot;20307&quot; value=&quot;484&quot;/&gt;&lt;/object&gt;&lt;object type=&quot;3&quot; unique_id=&quot;49177&quot;&gt;&lt;property id=&quot;20148&quot; value=&quot;5&quot;/&gt;&lt;property id=&quot;20300&quot; value=&quot;Slide 64 - &amp;quot;Construction – Medical Surveillance &amp;quot;&quot;/&gt;&lt;property id=&quot;20307&quot; value=&quot;485&quot;/&gt;&lt;/object&gt;&lt;object type=&quot;3&quot; unique_id=&quot;49178&quot;&gt;&lt;property id=&quot;20148&quot; value=&quot;5&quot;/&gt;&lt;property id=&quot;20300&quot; value=&quot;Slide 65 - &amp;quot;Construction – Compliance Dates&amp;quot;&quot;/&gt;&lt;property id=&quot;20307&quot; value=&quot;486&quot;/&gt;&lt;/object&gt;&lt;object type=&quot;3&quot; unique_id=&quot;49520&quot;&gt;&lt;property id=&quot;20148&quot; value=&quot;5&quot;/&gt;&lt;property id=&quot;20300&quot; value=&quot;Slide 25 - &amp;quot;Engineering Controls&amp;quot;&quot;/&gt;&lt;property id=&quot;20307&quot; value=&quot;487&quot;/&gt;&lt;/object&gt;&lt;/object&gt;&lt;object type=&quot;8&quot; unique_id=&quot;10088&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212CC86BF0B59418A9A28F148D04210" ma:contentTypeVersion="1" ma:contentTypeDescription="Create a new document." ma:contentTypeScope="" ma:versionID="bae938c8099f2e511549e868f79fe92a">
  <xsd:schema xmlns:xsd="http://www.w3.org/2001/XMLSchema" xmlns:xs="http://www.w3.org/2001/XMLSchema" xmlns:p="http://schemas.microsoft.com/office/2006/metadata/properties" xmlns:ns2="73650535-4fd3-406b-a6c4-eaed906392d4" targetNamespace="http://schemas.microsoft.com/office/2006/metadata/properties" ma:root="true" ma:fieldsID="f26618319de0826ac14b9e3d876d0433" ns2:_="">
    <xsd:import namespace="73650535-4fd3-406b-a6c4-eaed906392d4"/>
    <xsd:element name="properties">
      <xsd:complexType>
        <xsd:sequence>
          <xsd:element name="documentManagement">
            <xsd:complexType>
              <xsd:all>
                <xsd:element ref="ns2:Yea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650535-4fd3-406b-a6c4-eaed906392d4" elementFormDefault="qualified">
    <xsd:import namespace="http://schemas.microsoft.com/office/2006/documentManagement/types"/>
    <xsd:import namespace="http://schemas.microsoft.com/office/infopath/2007/PartnerControls"/>
    <xsd:element name="Year" ma:index="8" nillable="true" ma:displayName="Year" ma:internalName="Year">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Year xmlns="73650535-4fd3-406b-a6c4-eaed906392d4">2018</Year>
  </documentManagement>
</p:properties>
</file>

<file path=customXml/itemProps1.xml><?xml version="1.0" encoding="utf-8"?>
<ds:datastoreItem xmlns:ds="http://schemas.openxmlformats.org/officeDocument/2006/customXml" ds:itemID="{84F0CF53-5494-4B59-8688-F0A4217924FD}"/>
</file>

<file path=customXml/itemProps2.xml><?xml version="1.0" encoding="utf-8"?>
<ds:datastoreItem xmlns:ds="http://schemas.openxmlformats.org/officeDocument/2006/customXml" ds:itemID="{32849811-657C-4FB3-B3A3-E79CA09EFD48}"/>
</file>

<file path=customXml/itemProps3.xml><?xml version="1.0" encoding="utf-8"?>
<ds:datastoreItem xmlns:ds="http://schemas.openxmlformats.org/officeDocument/2006/customXml" ds:itemID="{7358FDD3-7D1C-46C5-B94D-25659E2414AC}"/>
</file>

<file path=docProps/app.xml><?xml version="1.0" encoding="utf-8"?>
<Properties xmlns="http://schemas.openxmlformats.org/officeDocument/2006/extended-properties" xmlns:vt="http://schemas.openxmlformats.org/officeDocument/2006/docPropsVTypes">
  <Template/>
  <TotalTime>18871</TotalTime>
  <Words>1485</Words>
  <Application>Microsoft Office PowerPoint</Application>
  <PresentationFormat>On-screen Show (4:3)</PresentationFormat>
  <Paragraphs>161</Paragraphs>
  <Slides>23</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Wingdings</vt:lpstr>
      <vt:lpstr>Office Theme</vt:lpstr>
      <vt:lpstr>Overview Silica Exposure</vt:lpstr>
      <vt:lpstr>Exposure and Health Risks</vt:lpstr>
      <vt:lpstr>How is OSHA addressing exposure to crystalline silica?    </vt:lpstr>
      <vt:lpstr>Construction- Scope</vt:lpstr>
      <vt:lpstr>Engineering and Work Practice Controls</vt:lpstr>
      <vt:lpstr>Assigned Protection Factor (APF)</vt:lpstr>
      <vt:lpstr>Example of APF</vt:lpstr>
      <vt:lpstr>18 Operations under Table 1</vt:lpstr>
      <vt:lpstr>18 Operations under Table 1</vt:lpstr>
      <vt:lpstr>18 Operations under Table 1</vt:lpstr>
      <vt:lpstr>18 Operations under Table 1</vt:lpstr>
      <vt:lpstr>18 Operations under Table 1</vt:lpstr>
      <vt:lpstr>18 Operations under Table 1</vt:lpstr>
      <vt:lpstr>Table 1 Tasks</vt:lpstr>
      <vt:lpstr>Who is Engaged with Table 1?</vt:lpstr>
      <vt:lpstr>Respiratory Protection Requirements on Table 1</vt:lpstr>
      <vt:lpstr>Control Method 2 Exposure Assessment</vt:lpstr>
      <vt:lpstr>Construction – Written Exposure Control Plan</vt:lpstr>
      <vt:lpstr>Construction – Competent Person</vt:lpstr>
      <vt:lpstr>Construction – Medical Surveillance </vt:lpstr>
      <vt:lpstr>Construction – Compliance Dates</vt:lpstr>
      <vt:lpstr>Contact Information for  On-Site Training</vt:lpstr>
      <vt:lpstr>For consultative services and publications contact:</vt:lpstr>
    </vt:vector>
  </TitlesOfParts>
  <Company>OSHA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Classic Template - White</dc:title>
  <dc:creator>Office of Communications</dc:creator>
  <cp:lastModifiedBy>Mark Houghton</cp:lastModifiedBy>
  <cp:revision>466</cp:revision>
  <cp:lastPrinted>2018-01-30T15:32:26Z</cp:lastPrinted>
  <dcterms:created xsi:type="dcterms:W3CDTF">2006-10-02T15:43:52Z</dcterms:created>
  <dcterms:modified xsi:type="dcterms:W3CDTF">2018-01-30T20:20:43Z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0x0101002212CC86BF0B59418A9A28F148D04210</vt:lpwstr>
  </property>
</Properties>
</file>